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8" r:id="rId3"/>
    <p:sldId id="694" r:id="rId4"/>
    <p:sldId id="257" r:id="rId5"/>
    <p:sldId id="365" r:id="rId6"/>
    <p:sldId id="259" r:id="rId7"/>
    <p:sldId id="260" r:id="rId8"/>
    <p:sldId id="261" r:id="rId9"/>
    <p:sldId id="262" r:id="rId10"/>
    <p:sldId id="367" r:id="rId11"/>
    <p:sldId id="372" r:id="rId12"/>
    <p:sldId id="366" r:id="rId13"/>
    <p:sldId id="368" r:id="rId14"/>
    <p:sldId id="369" r:id="rId15"/>
    <p:sldId id="370" r:id="rId16"/>
    <p:sldId id="371" r:id="rId17"/>
    <p:sldId id="373" r:id="rId18"/>
    <p:sldId id="374" r:id="rId19"/>
    <p:sldId id="375" r:id="rId20"/>
    <p:sldId id="286" r:id="rId21"/>
    <p:sldId id="268" r:id="rId22"/>
    <p:sldId id="287" r:id="rId23"/>
    <p:sldId id="288" r:id="rId24"/>
    <p:sldId id="289" r:id="rId25"/>
    <p:sldId id="271" r:id="rId26"/>
    <p:sldId id="272" r:id="rId27"/>
    <p:sldId id="276" r:id="rId28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9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3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D07476-C53E-4D29-A15D-30724084DB15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BDCF39-71BC-4C46-BAE2-A7BA40FFC8D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34874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BDCF39-71BC-4C46-BAE2-A7BA40FFC8DF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18565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first indication is to prefer holds which do not involve the thumb and to replace  it by other fingers when possible. 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702253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presence of heavy loads, use strong joints such as wrist an elbow and divide efforts between both sides. 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31316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 repetitive, prolonged tasks, should be avoided, even if not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higly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demanding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32372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try  to sort objects that  don’t generate important stress on the thumb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21700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CASE we may suggest to use them in activities for which they are not particularly designed for a specific hold.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957378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necessary we can modify common objects by increasing the dimension of the hold with foam or plastic tubes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25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9457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After adopting these modifications we will then propose specific ADL  aids and ultimately more radical  task or job adaptation.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26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3292561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would like to insist on potential risk factors. Some authors have shown how opening commonly used products  packaging - blisters-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sollicit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intensely the CMC joint. Opening most sealed products require pinch grip</a:t>
            </a:r>
            <a:endParaRPr lang="it-IT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BBB09-B992-4B41-8B2D-BA00BB7F75F7}" type="slidenum">
              <a:rPr lang="it-IT" smtClean="0"/>
              <a:pPr/>
              <a:t>27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71879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AA69F6A-C720-F738-CFA2-D46C66A72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551AE689-0B41-88CE-F9A5-8455B6D77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E3643D2-ECAC-E9E9-5756-925ECCDF2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F7CF4A5-907C-39B8-EF15-F4D9E1B37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A457799-601B-0501-8BB1-5D3F4300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6573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3D14B4-1042-7DDE-5C7D-80E3C89FF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43B38BA-9C26-3B7F-E5EC-09C7B3EA1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0747AE7-29EE-4D3D-7855-0D63696E4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C0BF2E7-A250-5555-C036-F2FF1B79B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6C67B3A-A144-0174-59F2-30FBE2D4F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9116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EC95DC-9720-3E5D-FE03-75E779485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5B988F3-312E-5053-CC06-655FA54D2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62B4554-5AA0-3B71-AA93-B3264A7E6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223DEBC-5D15-332D-3A87-6B34B2DCB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8B8DCD9-F25E-7322-E413-DDCFF8F1B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116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1CCB7D6-F70E-E161-8DF7-0623BA88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D2102A0-B4EC-0B5C-2168-0B0B3771EE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BFCC7BDA-1F35-F0B8-F6FE-C3ED23B1D8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4ABFA14-3ED9-7F8E-DEF0-5645A7F79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2F0674C8-656E-2536-C3AE-4C1AF654C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F52E4DC-59EE-E20C-9C42-D3719A232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8225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A8FCC9D-FB10-1C63-C18F-7CF719ADB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FCCDCFE-385A-2851-8C62-0B283528B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DDC33E7-E163-BDF8-667F-948AA6B2DF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17756275-5C68-6A79-6EF3-FEACD2E4DF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8A3D7E5E-2623-5210-0770-240E11AC87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8404BABB-CE6A-878C-6D1C-3F4386EAD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9EE074C9-C7C8-3149-9FC5-5F43ECE0D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5E048097-D9E0-8D08-D19C-F628CE543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62869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7BDF034-4169-EA53-3700-9243404CB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E9A76D29-B2BA-4E5C-FF49-ECEBE317B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F254765-A6BA-B3BD-5279-8F8F44649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0C1D1B17-D419-79C9-93F6-903488153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96211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61F9D8A2-FD86-A33B-A369-1A1CA343B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121C48EC-008F-D2A4-95DF-F1002B7EC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495E767-8BE5-29D6-E0E4-9E3882BDD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87933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ACD1B62-59FE-D68B-7C27-92E3285BF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8407CBD-14BC-4067-4959-8EC3E0D5A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D3D14EDA-FB13-0D88-A1BE-3E40A29DA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A431EC6-2C50-D38E-028C-5E7AB423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1AC1355D-2653-0EDE-64B1-00FE92FC7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9C8A030-E71C-36D3-3C3E-72AAE29DF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96850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62C6922-4782-D84F-0D2C-C0B116872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ABD94B93-CD17-D897-4CC4-81FCA0F72A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F9B03517-674B-8EA3-8108-CCBAC6F40D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7842F19-A447-F26E-DCAE-BB28E181E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F7D62600-F996-A6D3-6896-8E4AE29EB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6AF6947-30A3-469D-156A-5F92A0417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8200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87E676-D326-6BCE-F026-C610E81D1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BF4301B-C511-C339-7D9C-0C8CDABC96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5C023AC-792F-D5B6-06F8-5096C63AE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46A267D-3258-078E-9EBF-7B90B111D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EE18F14-E9A6-9B76-65E1-982325B77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3792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B0337F20-3C32-B06B-4597-9C001458B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AAF479B-A6DE-4442-253D-F4BFC4091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DD8DA57-A200-73F8-970C-82DE34F01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5064A26-0B59-269A-4EB3-C9231EA10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31C9CE7-9AB3-B850-09BE-62C4E60A0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92588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25FA8758-BADE-E35C-6E31-AEDC09BFC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9686E2E-F2CB-B7E4-93EC-E98BD513B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E9D884D-39EC-1D65-B04D-63FC0B2CEE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010DB-EC94-4F5F-B6D8-DF5A5D4BE6B3}" type="datetimeFigureOut">
              <a:rPr lang="fr-FR" smtClean="0"/>
              <a:t>01/07/2026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6F19589-E325-5C52-F862-04BD2C19FE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09066B4-F1DA-7843-7CDA-A03E8A7AA0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B3821-816D-42C0-9194-A8BA421C9A7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664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4.jpe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10" Type="http://schemas.openxmlformats.org/officeDocument/2006/relationships/image" Target="../media/image51.jpeg"/><Relationship Id="rId4" Type="http://schemas.openxmlformats.org/officeDocument/2006/relationships/image" Target="../media/image45.png"/><Relationship Id="rId9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2.jpe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jpe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Relationship Id="rId9" Type="http://schemas.openxmlformats.org/officeDocument/2006/relationships/image" Target="../media/image6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13" Type="http://schemas.openxmlformats.org/officeDocument/2006/relationships/image" Target="../media/image73.jpeg"/><Relationship Id="rId3" Type="http://schemas.openxmlformats.org/officeDocument/2006/relationships/image" Target="../media/image64.jpeg"/><Relationship Id="rId7" Type="http://schemas.openxmlformats.org/officeDocument/2006/relationships/image" Target="../media/image67.jpeg"/><Relationship Id="rId12" Type="http://schemas.openxmlformats.org/officeDocument/2006/relationships/image" Target="../media/image7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1.jpeg"/><Relationship Id="rId5" Type="http://schemas.openxmlformats.org/officeDocument/2006/relationships/image" Target="../media/image65.jpeg"/><Relationship Id="rId15" Type="http://schemas.openxmlformats.org/officeDocument/2006/relationships/image" Target="../media/image75.jpeg"/><Relationship Id="rId10" Type="http://schemas.openxmlformats.org/officeDocument/2006/relationships/image" Target="../media/image70.jpeg"/><Relationship Id="rId4" Type="http://schemas.openxmlformats.org/officeDocument/2006/relationships/image" Target="../media/image48.png"/><Relationship Id="rId9" Type="http://schemas.openxmlformats.org/officeDocument/2006/relationships/image" Target="../media/image69.jpeg"/><Relationship Id="rId14" Type="http://schemas.openxmlformats.org/officeDocument/2006/relationships/image" Target="../media/image74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92E32B9A-A05D-7387-67EA-A70053CE3A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193" y="0"/>
            <a:ext cx="12192000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80430E4-7A22-69C3-8F94-E63A245FE9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Rhizarthrose non opérée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1F203C7-1399-B483-76DC-EDB0C9ECD4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126733" y="5735637"/>
            <a:ext cx="9144000" cy="1655762"/>
          </a:xfrm>
        </p:spPr>
        <p:txBody>
          <a:bodyPr/>
          <a:lstStyle/>
          <a:p>
            <a:r>
              <a:rPr lang="fr-FR" dirty="0"/>
              <a:t>Michel Boutan, MK, 40990 MEES</a:t>
            </a:r>
          </a:p>
        </p:txBody>
      </p:sp>
    </p:spTree>
    <p:extLst>
      <p:ext uri="{BB962C8B-B14F-4D97-AF65-F5344CB8AC3E}">
        <p14:creationId xmlns:p14="http://schemas.microsoft.com/office/powerpoint/2010/main" val="1990057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3585858-5AE5-9D5B-EAC8-AD63CA1F2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248" y="1778798"/>
            <a:ext cx="10515600" cy="1325563"/>
          </a:xfrm>
        </p:spPr>
        <p:txBody>
          <a:bodyPr/>
          <a:lstStyle/>
          <a:p>
            <a:r>
              <a:rPr lang="fr-FR" dirty="0"/>
              <a:t>Signes radiologiques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C55D429-6792-97B6-824A-BAA189595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177" y="3104361"/>
            <a:ext cx="4885112" cy="4351338"/>
          </a:xfrm>
        </p:spPr>
        <p:txBody>
          <a:bodyPr>
            <a:normAutofit/>
          </a:bodyPr>
          <a:lstStyle/>
          <a:p>
            <a:r>
              <a:rPr lang="fr-FR" sz="2400" dirty="0"/>
              <a:t>Pincement de l’interligne</a:t>
            </a:r>
          </a:p>
          <a:p>
            <a:r>
              <a:rPr lang="fr-FR" sz="2400" dirty="0"/>
              <a:t>Condensation des berges osseuses</a:t>
            </a:r>
          </a:p>
          <a:p>
            <a:r>
              <a:rPr lang="fr-FR" sz="2400" dirty="0"/>
              <a:t>Désaxation</a:t>
            </a:r>
          </a:p>
          <a:p>
            <a:r>
              <a:rPr lang="fr-FR" sz="2400" dirty="0"/>
              <a:t>Ostéophytose, géodes</a:t>
            </a:r>
          </a:p>
          <a:p>
            <a:r>
              <a:rPr lang="fr-FR" sz="2400" dirty="0"/>
              <a:t>Modification de l’alignement osseux</a:t>
            </a:r>
          </a:p>
          <a:p>
            <a:r>
              <a:rPr lang="fr-FR" sz="2400" dirty="0"/>
              <a:t>Fusion articulaire</a:t>
            </a:r>
          </a:p>
          <a:p>
            <a:r>
              <a:rPr lang="fr-FR" sz="2400" dirty="0"/>
              <a:t>Atteintes péri-trapéziennes</a:t>
            </a:r>
          </a:p>
          <a:p>
            <a:r>
              <a:rPr lang="fr-FR" sz="2400" dirty="0"/>
              <a:t>Déformations </a:t>
            </a:r>
          </a:p>
        </p:txBody>
      </p:sp>
      <p:pic>
        <p:nvPicPr>
          <p:cNvPr id="4" name="Espace réservé du contenu 3">
            <a:extLst>
              <a:ext uri="{FF2B5EF4-FFF2-40B4-BE49-F238E27FC236}">
                <a16:creationId xmlns:a16="http://schemas.microsoft.com/office/drawing/2014/main" id="{781D6357-56AB-6E9D-9013-EBFDC2E172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4860" y="1778797"/>
            <a:ext cx="3012448" cy="2142725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C78C32BC-4905-4F3F-59AC-E2EEC311F2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156" y="3993240"/>
            <a:ext cx="2388668" cy="2835744"/>
          </a:xfrm>
          <a:prstGeom prst="rect">
            <a:avLst/>
          </a:prstGeom>
        </p:spPr>
      </p:pic>
      <p:pic>
        <p:nvPicPr>
          <p:cNvPr id="6" name="Espace réservé du contenu 3">
            <a:extLst>
              <a:ext uri="{FF2B5EF4-FFF2-40B4-BE49-F238E27FC236}">
                <a16:creationId xmlns:a16="http://schemas.microsoft.com/office/drawing/2014/main" id="{6F4E200A-9465-C7EE-E4D8-02C75BE56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2585" y="1778798"/>
            <a:ext cx="3337913" cy="214272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1BD92A2-17BD-6083-3F28-D6995010D7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673" y="3993240"/>
            <a:ext cx="2135912" cy="2847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738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D27526F-DBEF-98D6-F75A-344A4C723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65" y="1677828"/>
            <a:ext cx="9973584" cy="1239837"/>
          </a:xfrm>
        </p:spPr>
        <p:txBody>
          <a:bodyPr>
            <a:normAutofit fontScale="90000"/>
          </a:bodyPr>
          <a:lstStyle/>
          <a:p>
            <a:r>
              <a:rPr lang="fr-FR" dirty="0"/>
              <a:t>The concept of the first M1M2 </a:t>
            </a:r>
            <a:r>
              <a:rPr lang="fr-FR" dirty="0" err="1"/>
              <a:t>metacarpal</a:t>
            </a:r>
            <a:r>
              <a:rPr lang="fr-FR" dirty="0"/>
              <a:t> </a:t>
            </a:r>
            <a:r>
              <a:rPr lang="fr-FR" dirty="0" err="1"/>
              <a:t>arch</a:t>
            </a:r>
            <a:br>
              <a:rPr lang="fr-FR" dirty="0"/>
            </a:br>
            <a:r>
              <a:rPr lang="fr-FR" dirty="0"/>
              <a:t> </a:t>
            </a:r>
            <a:r>
              <a:rPr lang="fr-FR" sz="2000" dirty="0"/>
              <a:t>R. Duché, A. Trabelsi, Hand </a:t>
            </a:r>
            <a:r>
              <a:rPr lang="fr-FR" sz="2000" dirty="0" err="1"/>
              <a:t>Surgery</a:t>
            </a:r>
            <a:r>
              <a:rPr lang="fr-FR" sz="2000" dirty="0"/>
              <a:t> </a:t>
            </a:r>
            <a:r>
              <a:rPr lang="fr-FR" sz="2000" dirty="0" err="1"/>
              <a:t>Rehab</a:t>
            </a:r>
            <a:r>
              <a:rPr lang="fr-FR" sz="2000" dirty="0"/>
              <a:t>., 41, 2022, 163-170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C834285A-2ADA-92C9-BAF1-4DB17865A0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139" y="2751447"/>
            <a:ext cx="2808134" cy="4020390"/>
          </a:xfr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5CE1049D-0CB4-8015-0D39-9C8162D95E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69" t="15342" r="31095" b="43698"/>
          <a:stretch/>
        </p:blipFill>
        <p:spPr>
          <a:xfrm>
            <a:off x="5019759" y="2917665"/>
            <a:ext cx="6984776" cy="378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92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4777A5A-65C0-C9FC-BF28-B3D57C133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360207"/>
            <a:ext cx="10515600" cy="1325563"/>
          </a:xfrm>
        </p:spPr>
        <p:txBody>
          <a:bodyPr/>
          <a:lstStyle/>
          <a:p>
            <a:r>
              <a:rPr lang="fr-FR" dirty="0"/>
              <a:t>Examen clinique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AEED7DB-79F5-C208-5C1C-3DB5CCB25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847" y="2569696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fr-FR" dirty="0"/>
              <a:t>Expression douloureuse variable</a:t>
            </a:r>
          </a:p>
          <a:p>
            <a:r>
              <a:rPr lang="fr-FR" dirty="0" err="1"/>
              <a:t>Grinding</a:t>
            </a:r>
            <a:r>
              <a:rPr lang="fr-FR" dirty="0"/>
              <a:t> test</a:t>
            </a:r>
          </a:p>
          <a:p>
            <a:r>
              <a:rPr lang="fr-FR" dirty="0"/>
              <a:t>Touche de piano (forme stable et instable)</a:t>
            </a:r>
          </a:p>
          <a:p>
            <a:r>
              <a:rPr lang="fr-FR" dirty="0"/>
              <a:t>Limitation d’ouverture 1</a:t>
            </a:r>
            <a:r>
              <a:rPr lang="fr-FR" baseline="30000" dirty="0"/>
              <a:t>ère</a:t>
            </a:r>
            <a:r>
              <a:rPr lang="fr-FR" dirty="0"/>
              <a:t> com, comparative, hyper </a:t>
            </a:r>
            <a:r>
              <a:rPr lang="fr-FR" dirty="0" err="1"/>
              <a:t>ext°MCP</a:t>
            </a:r>
            <a:endParaRPr lang="fr-FR" dirty="0"/>
          </a:p>
          <a:p>
            <a:r>
              <a:rPr lang="fr-FR" dirty="0"/>
              <a:t>Déficit d’opposition, test de </a:t>
            </a:r>
            <a:r>
              <a:rPr lang="fr-FR" dirty="0" err="1"/>
              <a:t>Kapandji</a:t>
            </a:r>
            <a:endParaRPr lang="fr-FR" dirty="0"/>
          </a:p>
          <a:p>
            <a:r>
              <a:rPr lang="fr-FR" dirty="0"/>
              <a:t>PINCH douloureux (SPD) et déficitaire</a:t>
            </a:r>
          </a:p>
          <a:p>
            <a:r>
              <a:rPr lang="fr-FR" dirty="0"/>
              <a:t>Inversion de la balance musculaire (Signe de </a:t>
            </a:r>
            <a:r>
              <a:rPr lang="fr-FR" dirty="0" err="1"/>
              <a:t>Comtet</a:t>
            </a:r>
            <a:r>
              <a:rPr lang="fr-FR" dirty="0"/>
              <a:t>) (Pinch </a:t>
            </a:r>
            <a:r>
              <a:rPr lang="fr-FR" dirty="0" err="1"/>
              <a:t>opp</a:t>
            </a:r>
            <a:r>
              <a:rPr lang="fr-FR" dirty="0"/>
              <a:t>&gt;Pinch Lat)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Raideur en P°/S°</a:t>
            </a:r>
          </a:p>
          <a:p>
            <a:r>
              <a:rPr lang="fr-FR" dirty="0"/>
              <a:t>Hyperextension, raideur MCP</a:t>
            </a:r>
          </a:p>
          <a:p>
            <a:r>
              <a:rPr lang="fr-FR" dirty="0"/>
              <a:t>Déformation </a:t>
            </a:r>
          </a:p>
        </p:txBody>
      </p:sp>
    </p:spTree>
    <p:extLst>
      <p:ext uri="{BB962C8B-B14F-4D97-AF65-F5344CB8AC3E}">
        <p14:creationId xmlns:p14="http://schemas.microsoft.com/office/powerpoint/2010/main" val="756184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4003AD7C-3965-A949-91D8-B264C5887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343" y="3354294"/>
            <a:ext cx="8229600" cy="171972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fr-FR" sz="2400" dirty="0"/>
              <a:t>État « normal »: </a:t>
            </a:r>
            <a:br>
              <a:rPr lang="fr-FR" sz="2400" dirty="0"/>
            </a:br>
            <a:r>
              <a:rPr lang="fr-FR" sz="2400" dirty="0"/>
              <a:t>F </a:t>
            </a:r>
            <a:r>
              <a:rPr lang="fr-FR" sz="2400" dirty="0" err="1"/>
              <a:t>key</a:t>
            </a:r>
            <a:r>
              <a:rPr lang="fr-FR" sz="2400" dirty="0"/>
              <a:t> </a:t>
            </a:r>
            <a:r>
              <a:rPr lang="fr-FR" sz="2400" dirty="0" err="1"/>
              <a:t>pinch</a:t>
            </a:r>
            <a:r>
              <a:rPr lang="fr-FR" sz="2400" dirty="0"/>
              <a:t> &gt; F pince </a:t>
            </a:r>
            <a:r>
              <a:rPr lang="fr-FR" sz="2400" dirty="0" err="1"/>
              <a:t>Termino</a:t>
            </a:r>
            <a:r>
              <a:rPr lang="fr-FR" sz="2400" dirty="0"/>
              <a:t>-</a:t>
            </a:r>
            <a:r>
              <a:rPr lang="fr-FR" sz="2400" dirty="0" err="1"/>
              <a:t>Term</a:t>
            </a:r>
            <a:r>
              <a:rPr lang="fr-FR" sz="2400" dirty="0"/>
              <a:t>.</a:t>
            </a:r>
            <a:br>
              <a:rPr lang="fr-FR" sz="2400" dirty="0"/>
            </a:br>
            <a:br>
              <a:rPr lang="fr-FR" sz="2400" dirty="0"/>
            </a:br>
            <a:r>
              <a:rPr lang="fr-FR" sz="2400" dirty="0"/>
              <a:t>stade 1 ou 2 rhizarthrose:</a:t>
            </a:r>
            <a:br>
              <a:rPr lang="fr-FR" sz="2400" dirty="0"/>
            </a:br>
            <a:r>
              <a:rPr lang="fr-FR" sz="2400" dirty="0"/>
              <a:t>F pince </a:t>
            </a:r>
            <a:r>
              <a:rPr lang="fr-FR" sz="2400" dirty="0" err="1"/>
              <a:t>Termino</a:t>
            </a:r>
            <a:r>
              <a:rPr lang="fr-FR" sz="2400" dirty="0"/>
              <a:t>-</a:t>
            </a:r>
            <a:r>
              <a:rPr lang="fr-FR" sz="2400" dirty="0" err="1"/>
              <a:t>Term</a:t>
            </a:r>
            <a:r>
              <a:rPr lang="fr-FR" sz="2400" dirty="0"/>
              <a:t>.  &gt; F </a:t>
            </a:r>
            <a:r>
              <a:rPr lang="fr-FR" sz="2400" dirty="0" err="1"/>
              <a:t>key</a:t>
            </a:r>
            <a:r>
              <a:rPr lang="fr-FR" sz="2400" dirty="0"/>
              <a:t> </a:t>
            </a:r>
            <a:r>
              <a:rPr lang="fr-FR" sz="2400" dirty="0" err="1"/>
              <a:t>pinch</a:t>
            </a:r>
            <a:br>
              <a:rPr lang="fr-FR" sz="3600" dirty="0">
                <a:solidFill>
                  <a:srgbClr val="99FF66"/>
                </a:solidFill>
              </a:rPr>
            </a:br>
            <a:br>
              <a:rPr lang="fr-FR" sz="3600" dirty="0">
                <a:solidFill>
                  <a:srgbClr val="99FF66"/>
                </a:solidFill>
              </a:rPr>
            </a:br>
            <a:endParaRPr lang="fr-FR" sz="3600" dirty="0">
              <a:solidFill>
                <a:srgbClr val="99FF66"/>
              </a:solidFill>
            </a:endParaRPr>
          </a:p>
        </p:txBody>
      </p:sp>
      <p:pic>
        <p:nvPicPr>
          <p:cNvPr id="18435" name="Espace réservé du contenu 6" descr="IMG_1787.JPG">
            <a:extLst>
              <a:ext uri="{FF2B5EF4-FFF2-40B4-BE49-F238E27FC236}">
                <a16:creationId xmlns:a16="http://schemas.microsoft.com/office/drawing/2014/main" id="{8349CBA5-877D-EA04-536B-59EFF953806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8987" y="4762534"/>
            <a:ext cx="2157226" cy="1611279"/>
          </a:xfrm>
        </p:spPr>
      </p:pic>
      <p:pic>
        <p:nvPicPr>
          <p:cNvPr id="18436" name="Espace réservé du contenu 9" descr="IMG_1789.JPG">
            <a:extLst>
              <a:ext uri="{FF2B5EF4-FFF2-40B4-BE49-F238E27FC236}">
                <a16:creationId xmlns:a16="http://schemas.microsoft.com/office/drawing/2014/main" id="{0301A62B-4529-3FE3-4001-2963E8DAB1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66420" y="4762534"/>
            <a:ext cx="2157227" cy="1610993"/>
          </a:xfrm>
        </p:spPr>
      </p:pic>
      <p:sp>
        <p:nvSpPr>
          <p:cNvPr id="2" name="ZoneTexte 1">
            <a:extLst>
              <a:ext uri="{FF2B5EF4-FFF2-40B4-BE49-F238E27FC236}">
                <a16:creationId xmlns:a16="http://schemas.microsoft.com/office/drawing/2014/main" id="{D88E7259-FD9F-4EC8-F03E-9DC98D005F3E}"/>
              </a:ext>
            </a:extLst>
          </p:cNvPr>
          <p:cNvSpPr txBox="1"/>
          <p:nvPr/>
        </p:nvSpPr>
        <p:spPr>
          <a:xfrm>
            <a:off x="466162" y="1963271"/>
            <a:ext cx="5916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200" dirty="0"/>
              <a:t>Nicole Basset: signe de </a:t>
            </a:r>
            <a:r>
              <a:rPr lang="fr-FR" sz="3200" dirty="0" err="1"/>
              <a:t>Comtet</a:t>
            </a:r>
            <a:endParaRPr lang="fr-FR" sz="3200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2E48470-1C9A-A362-3222-15B5FB92E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788" y="1754655"/>
            <a:ext cx="10515600" cy="1325563"/>
          </a:xfrm>
        </p:spPr>
        <p:txBody>
          <a:bodyPr/>
          <a:lstStyle/>
          <a:p>
            <a:r>
              <a:rPr lang="fr-FR" dirty="0"/>
              <a:t>Bilan fonctionnel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8F7D9A0-C267-A848-1E4F-C02B7C2BC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788" y="3321702"/>
            <a:ext cx="10515600" cy="1725427"/>
          </a:xfrm>
        </p:spPr>
        <p:txBody>
          <a:bodyPr/>
          <a:lstStyle/>
          <a:p>
            <a:r>
              <a:rPr lang="fr-FR" dirty="0"/>
              <a:t>Mesure de l’impact de la rhizarthrose sur la fonction</a:t>
            </a:r>
          </a:p>
          <a:p>
            <a:r>
              <a:rPr lang="fr-FR" dirty="0"/>
              <a:t>DASH</a:t>
            </a:r>
          </a:p>
        </p:txBody>
      </p:sp>
    </p:spTree>
    <p:extLst>
      <p:ext uri="{BB962C8B-B14F-4D97-AF65-F5344CB8AC3E}">
        <p14:creationId xmlns:p14="http://schemas.microsoft.com/office/powerpoint/2010/main" val="267220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F82480-51F1-C7CA-B580-663A56549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53" y="1898089"/>
            <a:ext cx="10515600" cy="1325563"/>
          </a:xfrm>
        </p:spPr>
        <p:txBody>
          <a:bodyPr/>
          <a:lstStyle/>
          <a:p>
            <a:r>
              <a:rPr lang="fr-FR" dirty="0"/>
              <a:t>Les traitements conservateurs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D03E40-13B6-6F6C-E94B-59C0E95F1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53" y="3528638"/>
            <a:ext cx="10515600" cy="2163950"/>
          </a:xfrm>
        </p:spPr>
        <p:txBody>
          <a:bodyPr>
            <a:normAutofit fontScale="92500" lnSpcReduction="10000"/>
          </a:bodyPr>
          <a:lstStyle/>
          <a:p>
            <a:r>
              <a:rPr lang="fr-FR" dirty="0"/>
              <a:t>Traitements médicaux</a:t>
            </a:r>
          </a:p>
          <a:p>
            <a:r>
              <a:rPr lang="fr-FR" dirty="0"/>
              <a:t>Les orthèses</a:t>
            </a:r>
          </a:p>
          <a:p>
            <a:r>
              <a:rPr lang="fr-FR" dirty="0"/>
              <a:t>La rééducation</a:t>
            </a:r>
          </a:p>
          <a:p>
            <a:r>
              <a:rPr lang="fr-FR" dirty="0"/>
              <a:t>les thérapies actives et manuelles présentent un potentiel intéressant pour la rééducation de la rhizarthrose. </a:t>
            </a:r>
          </a:p>
        </p:txBody>
      </p:sp>
    </p:spTree>
    <p:extLst>
      <p:ext uri="{BB962C8B-B14F-4D97-AF65-F5344CB8AC3E}">
        <p14:creationId xmlns:p14="http://schemas.microsoft.com/office/powerpoint/2010/main" val="2528920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A8D9B7-EBBD-42EB-0403-1F2C9F5A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76" y="1924983"/>
            <a:ext cx="10515600" cy="1325563"/>
          </a:xfrm>
        </p:spPr>
        <p:txBody>
          <a:bodyPr/>
          <a:lstStyle/>
          <a:p>
            <a:r>
              <a:rPr lang="fr-FR" dirty="0"/>
              <a:t>Les orthèses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6DA41B4-8BC0-D981-FA8B-48A1F9625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576" y="3519954"/>
            <a:ext cx="10515600" cy="2414681"/>
          </a:xfrm>
        </p:spPr>
        <p:txBody>
          <a:bodyPr/>
          <a:lstStyle/>
          <a:p>
            <a:r>
              <a:rPr lang="fr-FR" dirty="0"/>
              <a:t>De série</a:t>
            </a:r>
          </a:p>
          <a:p>
            <a:r>
              <a:rPr lang="fr-FR" dirty="0"/>
              <a:t>Sur mesure</a:t>
            </a:r>
          </a:p>
          <a:p>
            <a:r>
              <a:rPr lang="fr-FR" dirty="0"/>
              <a:t>De repos, courte, longues</a:t>
            </a:r>
          </a:p>
          <a:p>
            <a:r>
              <a:rPr lang="fr-FR" dirty="0"/>
              <a:t>Fonctionnelles </a:t>
            </a:r>
          </a:p>
        </p:txBody>
      </p:sp>
    </p:spTree>
    <p:extLst>
      <p:ext uri="{BB962C8B-B14F-4D97-AF65-F5344CB8AC3E}">
        <p14:creationId xmlns:p14="http://schemas.microsoft.com/office/powerpoint/2010/main" val="3875381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99A1928-A548-6394-56C3-6AD106D62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835" y="1638113"/>
            <a:ext cx="10515600" cy="1325563"/>
          </a:xfrm>
        </p:spPr>
        <p:txBody>
          <a:bodyPr/>
          <a:lstStyle/>
          <a:p>
            <a:r>
              <a:rPr lang="fr-FR" dirty="0"/>
              <a:t>Traitements kiné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9F51FB9-434F-603E-0C00-11C02AB57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30" y="2653554"/>
            <a:ext cx="10515600" cy="3728104"/>
          </a:xfrm>
        </p:spPr>
        <p:txBody>
          <a:bodyPr>
            <a:normAutofit fontScale="55000" lnSpcReduction="20000"/>
          </a:bodyPr>
          <a:lstStyle/>
          <a:p>
            <a:r>
              <a:rPr lang="fr-FR" dirty="0"/>
              <a:t>Repérage morpho-palpatoire</a:t>
            </a:r>
          </a:p>
          <a:p>
            <a:r>
              <a:rPr lang="fr-FR" dirty="0"/>
              <a:t>Thérapie manuelle, glissement, traction, compression, P°/S° (TM/MCP)</a:t>
            </a:r>
          </a:p>
          <a:p>
            <a:r>
              <a:rPr lang="fr-FR" dirty="0"/>
              <a:t>Levée de tension, étirement AP, </a:t>
            </a:r>
            <a:r>
              <a:rPr lang="fr-FR" b="1" dirty="0"/>
              <a:t>ouverture de commissure +++</a:t>
            </a:r>
          </a:p>
          <a:p>
            <a:r>
              <a:rPr lang="fr-FR" b="1" dirty="0"/>
              <a:t>Renforcement muscles </a:t>
            </a:r>
            <a:r>
              <a:rPr lang="fr-FR" dirty="0"/>
              <a:t>cibles, </a:t>
            </a:r>
            <a:r>
              <a:rPr lang="fr-FR" b="1" dirty="0"/>
              <a:t>RSM</a:t>
            </a:r>
            <a:r>
              <a:rPr lang="fr-FR" dirty="0"/>
              <a:t> autour de la position 0 fonctionnelle, (OPP/1</a:t>
            </a:r>
            <a:r>
              <a:rPr lang="fr-FR" baseline="30000" dirty="0"/>
              <a:t>er</a:t>
            </a:r>
            <a:r>
              <a:rPr lang="fr-FR" dirty="0"/>
              <a:t> IOD), </a:t>
            </a:r>
            <a:r>
              <a:rPr lang="fr-FR" b="1" dirty="0"/>
              <a:t>AAA, </a:t>
            </a:r>
            <a:r>
              <a:rPr lang="fr-FR" dirty="0"/>
              <a:t>APL</a:t>
            </a:r>
          </a:p>
          <a:p>
            <a:r>
              <a:rPr lang="fr-FR" dirty="0"/>
              <a:t>Electrothérapie</a:t>
            </a:r>
          </a:p>
          <a:p>
            <a:r>
              <a:rPr lang="fr-FR" dirty="0"/>
              <a:t>MAPS</a:t>
            </a:r>
          </a:p>
          <a:p>
            <a:r>
              <a:rPr lang="fr-FR" b="1" dirty="0"/>
              <a:t>ULNT radial</a:t>
            </a:r>
            <a:r>
              <a:rPr lang="fr-FR" dirty="0"/>
              <a:t>, médian</a:t>
            </a:r>
          </a:p>
          <a:p>
            <a:r>
              <a:rPr lang="fr-FR" dirty="0" err="1"/>
              <a:t>Taping</a:t>
            </a:r>
            <a:r>
              <a:rPr lang="fr-FR" dirty="0"/>
              <a:t> , technique décompressive, en P°/S°</a:t>
            </a:r>
          </a:p>
          <a:p>
            <a:r>
              <a:rPr lang="fr-FR" b="1" dirty="0"/>
              <a:t>Proprioception</a:t>
            </a:r>
            <a:r>
              <a:rPr lang="fr-FR" dirty="0"/>
              <a:t>, colonne du pouce, éducation posturale, alignement osseux, </a:t>
            </a:r>
            <a:r>
              <a:rPr lang="fr-FR" b="1" dirty="0"/>
              <a:t>contrôle de la MCP</a:t>
            </a:r>
          </a:p>
          <a:p>
            <a:r>
              <a:rPr lang="fr-FR" dirty="0"/>
              <a:t>Auto-rééducation </a:t>
            </a:r>
          </a:p>
          <a:p>
            <a:r>
              <a:rPr lang="fr-FR" dirty="0"/>
              <a:t>Education thérapeutique: économie articulaire, ergonomie</a:t>
            </a:r>
          </a:p>
          <a:p>
            <a:r>
              <a:rPr lang="fr-FR" dirty="0"/>
              <a:t>Effet de la musculation globale du MS bénéfique pour la rhizarthrose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91D4838C-CACB-31CF-495D-6E3D2759A49B}"/>
              </a:ext>
            </a:extLst>
          </p:cNvPr>
          <p:cNvSpPr txBox="1"/>
          <p:nvPr/>
        </p:nvSpPr>
        <p:spPr>
          <a:xfrm>
            <a:off x="7799295" y="5791200"/>
            <a:ext cx="415065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sz="1400" dirty="0"/>
              <a:t>La position en arc de la colonne du pouce est celle qui répartit le mieux les charges sur l'articulation TMC.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4E21E280-C8C5-A5F1-9BC7-7B449CA1E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2540" y="3118878"/>
            <a:ext cx="2067859" cy="15508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3D65FDEA-B9B9-C345-4B1B-5B9BAFB39D73}"/>
              </a:ext>
            </a:extLst>
          </p:cNvPr>
          <p:cNvSpPr txBox="1"/>
          <p:nvPr/>
        </p:nvSpPr>
        <p:spPr>
          <a:xfrm>
            <a:off x="7462915" y="2021955"/>
            <a:ext cx="3357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Interventions </a:t>
            </a:r>
            <a:r>
              <a:rPr lang="fr-FR" dirty="0" err="1"/>
              <a:t>multi-modales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89300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D8D53E-03C6-2044-7CB4-8A924953D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35" y="1709831"/>
            <a:ext cx="11479307" cy="1325563"/>
          </a:xfrm>
        </p:spPr>
        <p:txBody>
          <a:bodyPr/>
          <a:lstStyle/>
          <a:p>
            <a:r>
              <a:rPr lang="fr-FR" dirty="0"/>
              <a:t>Techniques et programmes d’auto-rééducation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D1B940D-4389-3681-75F0-1EE2D0BA2DF8}"/>
              </a:ext>
            </a:extLst>
          </p:cNvPr>
          <p:cNvSpPr txBox="1"/>
          <p:nvPr/>
        </p:nvSpPr>
        <p:spPr>
          <a:xfrm>
            <a:off x="481853" y="4915072"/>
            <a:ext cx="10885394" cy="123110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l"/>
            <a:endParaRPr lang="fr-FR" sz="16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fr-FR" sz="16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fr-FR" sz="1400" b="1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La place des techniques de rééducation active et manuelle dans la prise en charge de la rhizarthrose </a:t>
            </a:r>
            <a:r>
              <a:rPr lang="fr-FR" sz="14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r>
              <a:rPr lang="fr-FR" sz="1400" b="1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Revue de littérature systématique</a:t>
            </a:r>
            <a:r>
              <a:rPr lang="fr-FR" sz="1400" b="1" i="1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endParaRPr lang="fr-FR" sz="1400" dirty="0"/>
          </a:p>
          <a:p>
            <a:r>
              <a:rPr lang="fr-FR" sz="1400" dirty="0"/>
              <a:t> Diplôme Inter-Universitaire Européen de Rééducation et d’Appareillage en Chirurgie de la Main </a:t>
            </a:r>
          </a:p>
          <a:p>
            <a:r>
              <a:rPr lang="fr-FR" sz="1400" dirty="0"/>
              <a:t>Années universitaires 2023-2025 </a:t>
            </a:r>
            <a:r>
              <a:rPr lang="fr-FR" sz="1400" b="1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fr-FR" sz="1400" dirty="0"/>
          </a:p>
          <a:p>
            <a:r>
              <a:rPr lang="fr-FR" sz="1400" dirty="0"/>
              <a:t> PRIOT Thomas </a:t>
            </a:r>
          </a:p>
        </p:txBody>
      </p:sp>
    </p:spTree>
    <p:extLst>
      <p:ext uri="{BB962C8B-B14F-4D97-AF65-F5344CB8AC3E}">
        <p14:creationId xmlns:p14="http://schemas.microsoft.com/office/powerpoint/2010/main" val="57980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7E792BA4-D759-6FDB-B55F-EB9146A1DD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763" t="9962" r="31922" b="10308"/>
          <a:stretch>
            <a:fillRect/>
          </a:stretch>
        </p:blipFill>
        <p:spPr>
          <a:xfrm>
            <a:off x="6373906" y="0"/>
            <a:ext cx="5818094" cy="6992558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3D319081-769C-C5FE-3A4A-51230E800C94}"/>
              </a:ext>
            </a:extLst>
          </p:cNvPr>
          <p:cNvSpPr txBox="1"/>
          <p:nvPr/>
        </p:nvSpPr>
        <p:spPr>
          <a:xfrm>
            <a:off x="161365" y="3101788"/>
            <a:ext cx="581809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“Effects of a dynamic stability approach in conservative intervention of the carpometacarpal joint of the thumb: </a:t>
            </a:r>
          </a:p>
          <a:p>
            <a:r>
              <a:rPr lang="en-US" dirty="0"/>
              <a:t>A retrospective study”</a:t>
            </a:r>
          </a:p>
          <a:p>
            <a:r>
              <a:rPr lang="fr-FR" dirty="0"/>
              <a:t>Virginia H. O’Brien, M. Russell </a:t>
            </a:r>
            <a:r>
              <a:rPr lang="fr-FR" dirty="0" err="1"/>
              <a:t>Giveans</a:t>
            </a:r>
            <a:endParaRPr lang="fr-FR" dirty="0"/>
          </a:p>
          <a:p>
            <a:r>
              <a:rPr lang="en-US" dirty="0"/>
              <a:t>Journal of Hand Therapy 26 (2013) 44e52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90985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EC014856-4A14-C974-E902-98AF2985C5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1161" y="1986989"/>
            <a:ext cx="3365537" cy="4351338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2E6C3CD6-9A6C-32A2-57A5-D99777462E01}"/>
              </a:ext>
            </a:extLst>
          </p:cNvPr>
          <p:cNvSpPr txBox="1"/>
          <p:nvPr/>
        </p:nvSpPr>
        <p:spPr>
          <a:xfrm>
            <a:off x="125505" y="6338327"/>
            <a:ext cx="41327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Campos-Villegas et al. (2021)</a:t>
            </a:r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36845C4A-FB09-713A-E9D3-B58CFBD9F6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2554" y="1986989"/>
            <a:ext cx="5905500" cy="4295775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E2B9DEC5-43E1-F204-5132-D92716A3CDAC}"/>
              </a:ext>
            </a:extLst>
          </p:cNvPr>
          <p:cNvSpPr txBox="1"/>
          <p:nvPr/>
        </p:nvSpPr>
        <p:spPr>
          <a:xfrm>
            <a:off x="6651812" y="6338327"/>
            <a:ext cx="4016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de McVeigh et al. (2021)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870186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49F082C8-C8DC-E10B-1A60-29C50F5B52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684" y="2537245"/>
            <a:ext cx="5490284" cy="3289813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2AE5FEE9-2143-1231-135D-D981CBB27B22}"/>
              </a:ext>
            </a:extLst>
          </p:cNvPr>
          <p:cNvSpPr txBox="1"/>
          <p:nvPr/>
        </p:nvSpPr>
        <p:spPr>
          <a:xfrm>
            <a:off x="394447" y="6123543"/>
            <a:ext cx="40430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Cantero-Téllez et al. (2022a)</a:t>
            </a:r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037A1CE0-026C-7802-4204-DD6E1F64F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257" y="2537246"/>
            <a:ext cx="6628743" cy="3504919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EB66517F-5779-F43B-E0EB-C0D31BA8997A}"/>
              </a:ext>
            </a:extLst>
          </p:cNvPr>
          <p:cNvSpPr txBox="1"/>
          <p:nvPr/>
        </p:nvSpPr>
        <p:spPr>
          <a:xfrm>
            <a:off x="7754473" y="6123543"/>
            <a:ext cx="40341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Cantero-Téllez et al. (2022b)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262127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F928AE5-365F-9693-A80B-D8F078D05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3B72D02E-4A8C-3370-E144-166FEA5981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511" y="1942167"/>
            <a:ext cx="4689590" cy="340976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B3EB3B02-7FFE-829E-3741-282B5B09AD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6158" y="1942167"/>
            <a:ext cx="4648200" cy="4724400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EBBDDD48-83C0-315B-CF78-171904EE52DC}"/>
              </a:ext>
            </a:extLst>
          </p:cNvPr>
          <p:cNvSpPr txBox="1"/>
          <p:nvPr/>
        </p:nvSpPr>
        <p:spPr>
          <a:xfrm>
            <a:off x="838200" y="58978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Cruz-</a:t>
            </a:r>
            <a:r>
              <a:rPr lang="fr-FR" sz="1800" b="0" i="1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Gambero</a:t>
            </a:r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et al. (2023)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87582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52117C6-46C1-C96B-E330-509D3253B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D3ECF8D7-E5C4-5CEB-318C-EA02C5BB2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1000" y="1834589"/>
            <a:ext cx="4598845" cy="4351338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34142276-E39A-2A64-E07A-9CE42574028D}"/>
              </a:ext>
            </a:extLst>
          </p:cNvPr>
          <p:cNvSpPr txBox="1"/>
          <p:nvPr/>
        </p:nvSpPr>
        <p:spPr>
          <a:xfrm>
            <a:off x="1093694" y="6308209"/>
            <a:ext cx="35769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Villafane et al. (2011) </a:t>
            </a:r>
            <a:endParaRPr lang="fr-FR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F43C7126-1E03-1CEB-6878-CBABC00BEF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2198" y="1834589"/>
            <a:ext cx="6136787" cy="3373905"/>
          </a:xfrm>
          <a:prstGeom prst="rect">
            <a:avLst/>
          </a:prstGeom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A66F47EE-1369-E7D9-AB1D-F2AE8CEB9000}"/>
              </a:ext>
            </a:extLst>
          </p:cNvPr>
          <p:cNvSpPr txBox="1"/>
          <p:nvPr/>
        </p:nvSpPr>
        <p:spPr>
          <a:xfrm>
            <a:off x="7194149" y="6308209"/>
            <a:ext cx="39041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intervention Villafane et al. (2012a)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738676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EAC3B3FC-5B33-64CC-3C2E-809B4B878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177" y="1958881"/>
            <a:ext cx="5038164" cy="255844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455E27B-66D8-8619-A370-4C9B7B5E94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316" y="1960422"/>
            <a:ext cx="5512507" cy="2556902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A02C67DF-7F2A-EDE2-F817-7A29182AA32B}"/>
              </a:ext>
            </a:extLst>
          </p:cNvPr>
          <p:cNvSpPr txBox="1"/>
          <p:nvPr/>
        </p:nvSpPr>
        <p:spPr>
          <a:xfrm>
            <a:off x="4742330" y="523449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800" b="0" i="1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Villafane et al. (2013)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317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93CCDAA-7EB7-75CE-BB26-530F6CEFA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91901"/>
            <a:ext cx="10515600" cy="1325563"/>
          </a:xfrm>
        </p:spPr>
        <p:txBody>
          <a:bodyPr/>
          <a:lstStyle/>
          <a:p>
            <a:r>
              <a:rPr lang="fr-FR" dirty="0"/>
              <a:t>Education proprioceptive 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06A4F0B7-9E5B-4BBB-BACB-7C2010B8F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835" y="2902137"/>
            <a:ext cx="1613648" cy="1210236"/>
          </a:xfrm>
          <a:prstGeom prst="rect">
            <a:avLst/>
          </a:prstGeom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9E95153B-B3DF-1B33-012E-464E2026F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268" y="2902137"/>
            <a:ext cx="1613650" cy="1210237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C5ACA86E-F05D-94A7-535F-4095773E1B9F}"/>
              </a:ext>
            </a:extLst>
          </p:cNvPr>
          <p:cNvSpPr txBox="1"/>
          <p:nvPr/>
        </p:nvSpPr>
        <p:spPr>
          <a:xfrm>
            <a:off x="2502646" y="4112373"/>
            <a:ext cx="155089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i="0" u="none" strike="noStrike" baseline="0" dirty="0">
                <a:solidFill>
                  <a:srgbClr val="4F82BE"/>
                </a:solidFill>
                <a:latin typeface="Arial-BoldMT"/>
              </a:rPr>
              <a:t>Détection mouvement</a:t>
            </a:r>
            <a:endParaRPr lang="fr-FR" sz="1000" dirty="0"/>
          </a:p>
        </p:txBody>
      </p:sp>
      <p:sp>
        <p:nvSpPr>
          <p:cNvPr id="15" name="ZoneTexte 14">
            <a:extLst>
              <a:ext uri="{FF2B5EF4-FFF2-40B4-BE49-F238E27FC236}">
                <a16:creationId xmlns:a16="http://schemas.microsoft.com/office/drawing/2014/main" id="{78038A1B-3DBF-42A3-ABFD-4D6644AD4096}"/>
              </a:ext>
            </a:extLst>
          </p:cNvPr>
          <p:cNvSpPr txBox="1"/>
          <p:nvPr/>
        </p:nvSpPr>
        <p:spPr>
          <a:xfrm>
            <a:off x="412376" y="4112373"/>
            <a:ext cx="622150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i="0" u="none" strike="noStrike" baseline="0" dirty="0">
                <a:solidFill>
                  <a:srgbClr val="4F82BE"/>
                </a:solidFill>
                <a:latin typeface="Arial-BoldMT"/>
              </a:rPr>
              <a:t>exercice miroir</a:t>
            </a:r>
            <a:endParaRPr lang="fr-FR" sz="1000" dirty="0"/>
          </a:p>
        </p:txBody>
      </p:sp>
      <p:pic>
        <p:nvPicPr>
          <p:cNvPr id="17" name="Image 16">
            <a:extLst>
              <a:ext uri="{FF2B5EF4-FFF2-40B4-BE49-F238E27FC236}">
                <a16:creationId xmlns:a16="http://schemas.microsoft.com/office/drawing/2014/main" id="{20789FAE-0EF2-DDF8-DF88-50B471B1BC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250" y="2900476"/>
            <a:ext cx="1619522" cy="1211896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7CFC840D-6C44-8F9B-159A-3C7F56AD38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7564" y="2900476"/>
            <a:ext cx="1589741" cy="1192306"/>
          </a:xfrm>
          <a:prstGeom prst="rect">
            <a:avLst/>
          </a:prstGeom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58F08E07-5092-D2C3-471D-7D7CFA1551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58097" y="2900476"/>
            <a:ext cx="1589742" cy="1192306"/>
          </a:xfrm>
          <a:prstGeom prst="rect">
            <a:avLst/>
          </a:prstGeom>
        </p:spPr>
      </p:pic>
      <p:pic>
        <p:nvPicPr>
          <p:cNvPr id="23" name="Image 22">
            <a:extLst>
              <a:ext uri="{FF2B5EF4-FFF2-40B4-BE49-F238E27FC236}">
                <a16:creationId xmlns:a16="http://schemas.microsoft.com/office/drawing/2014/main" id="{B7C6EB37-EB15-CAFA-1E48-F97DFA4D2E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7585" y="2900476"/>
            <a:ext cx="1589741" cy="1192306"/>
          </a:xfrm>
          <a:prstGeom prst="rect">
            <a:avLst/>
          </a:prstGeom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3296FD6E-5A82-C11A-BD70-652445EAD779}"/>
              </a:ext>
            </a:extLst>
          </p:cNvPr>
          <p:cNvSpPr txBox="1"/>
          <p:nvPr/>
        </p:nvSpPr>
        <p:spPr>
          <a:xfrm>
            <a:off x="7046258" y="4092782"/>
            <a:ext cx="622150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i="0" u="none" strike="noStrike" baseline="0" dirty="0">
                <a:solidFill>
                  <a:srgbClr val="4F82BE"/>
                </a:solidFill>
                <a:latin typeface="Arial-BoldMT"/>
              </a:rPr>
              <a:t>Mouvement isolé IP-MCP-TMC</a:t>
            </a:r>
            <a:endParaRPr lang="fr-FR" sz="1000" dirty="0"/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BFBAA13F-6C09-0017-01B3-6F7872B7AD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5836" y="4552550"/>
            <a:ext cx="1613648" cy="1210236"/>
          </a:xfrm>
          <a:prstGeom prst="rect">
            <a:avLst/>
          </a:prstGeom>
        </p:spPr>
      </p:pic>
      <p:cxnSp>
        <p:nvCxnSpPr>
          <p:cNvPr id="29" name="Connecteur droit avec flèche 28">
            <a:extLst>
              <a:ext uri="{FF2B5EF4-FFF2-40B4-BE49-F238E27FC236}">
                <a16:creationId xmlns:a16="http://schemas.microsoft.com/office/drawing/2014/main" id="{6094C00B-AD06-D47D-8180-81FFAA43117A}"/>
              </a:ext>
            </a:extLst>
          </p:cNvPr>
          <p:cNvCxnSpPr/>
          <p:nvPr/>
        </p:nvCxnSpPr>
        <p:spPr>
          <a:xfrm flipH="1">
            <a:off x="654424" y="4867835"/>
            <a:ext cx="457200" cy="224118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oneTexte 30">
            <a:extLst>
              <a:ext uri="{FF2B5EF4-FFF2-40B4-BE49-F238E27FC236}">
                <a16:creationId xmlns:a16="http://schemas.microsoft.com/office/drawing/2014/main" id="{AA9C00CC-AA62-AC65-E50A-D4A4246BC515}"/>
              </a:ext>
            </a:extLst>
          </p:cNvPr>
          <p:cNvSpPr txBox="1"/>
          <p:nvPr/>
        </p:nvSpPr>
        <p:spPr>
          <a:xfrm>
            <a:off x="519953" y="5831850"/>
            <a:ext cx="675938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i="0" u="none" strike="noStrike" baseline="0" dirty="0">
                <a:solidFill>
                  <a:srgbClr val="4F82BE"/>
                </a:solidFill>
                <a:latin typeface="Arial-BoldMT"/>
              </a:rPr>
              <a:t>active CCF</a:t>
            </a:r>
            <a:endParaRPr lang="fr-FR" sz="1000" dirty="0"/>
          </a:p>
        </p:txBody>
      </p:sp>
      <p:pic>
        <p:nvPicPr>
          <p:cNvPr id="33" name="Image 32">
            <a:extLst>
              <a:ext uri="{FF2B5EF4-FFF2-40B4-BE49-F238E27FC236}">
                <a16:creationId xmlns:a16="http://schemas.microsoft.com/office/drawing/2014/main" id="{0032C61A-BDCC-1BE9-FD4C-5464F4A04A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71269" y="4560980"/>
            <a:ext cx="1613649" cy="1210237"/>
          </a:xfrm>
          <a:prstGeom prst="rect">
            <a:avLst/>
          </a:prstGeom>
        </p:spPr>
      </p:pic>
      <p:sp>
        <p:nvSpPr>
          <p:cNvPr id="35" name="ZoneTexte 34">
            <a:extLst>
              <a:ext uri="{FF2B5EF4-FFF2-40B4-BE49-F238E27FC236}">
                <a16:creationId xmlns:a16="http://schemas.microsoft.com/office/drawing/2014/main" id="{BAE60933-B1B3-F8E7-2107-9FE2D1638900}"/>
              </a:ext>
            </a:extLst>
          </p:cNvPr>
          <p:cNvSpPr txBox="1"/>
          <p:nvPr/>
        </p:nvSpPr>
        <p:spPr>
          <a:xfrm>
            <a:off x="2502646" y="5812259"/>
            <a:ext cx="128942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i="0" u="none" strike="noStrike" baseline="0" dirty="0">
                <a:solidFill>
                  <a:srgbClr val="4F82BE"/>
                </a:solidFill>
                <a:latin typeface="Arial-BoldMT"/>
              </a:rPr>
              <a:t>K-tape pour MCP</a:t>
            </a:r>
            <a:endParaRPr lang="fr-FR" sz="1000" dirty="0"/>
          </a:p>
        </p:txBody>
      </p:sp>
      <p:pic>
        <p:nvPicPr>
          <p:cNvPr id="37" name="Image 36">
            <a:extLst>
              <a:ext uri="{FF2B5EF4-FFF2-40B4-BE49-F238E27FC236}">
                <a16:creationId xmlns:a16="http://schemas.microsoft.com/office/drawing/2014/main" id="{2AE97F9D-2CA9-3365-6718-F167FB5A3AE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7250" y="4474996"/>
            <a:ext cx="2255868" cy="1691901"/>
          </a:xfrm>
          <a:prstGeom prst="rect">
            <a:avLst/>
          </a:prstGeom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AE59CEFC-32C8-16CB-1B7A-DAEA8CF7162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9341" y="4474996"/>
            <a:ext cx="2255868" cy="1691901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743AE1A7-638D-7344-9C35-ACCD63F6638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71432" y="4465584"/>
            <a:ext cx="2255868" cy="1691901"/>
          </a:xfrm>
          <a:prstGeom prst="rect">
            <a:avLst/>
          </a:prstGeom>
        </p:spPr>
      </p:pic>
      <p:sp>
        <p:nvSpPr>
          <p:cNvPr id="43" name="ZoneTexte 42">
            <a:extLst>
              <a:ext uri="{FF2B5EF4-FFF2-40B4-BE49-F238E27FC236}">
                <a16:creationId xmlns:a16="http://schemas.microsoft.com/office/drawing/2014/main" id="{10EF9141-484B-D7EA-8789-6E78CB0BF830}"/>
              </a:ext>
            </a:extLst>
          </p:cNvPr>
          <p:cNvSpPr txBox="1"/>
          <p:nvPr/>
        </p:nvSpPr>
        <p:spPr>
          <a:xfrm>
            <a:off x="7279341" y="6235961"/>
            <a:ext cx="675938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000" b="1" dirty="0">
                <a:solidFill>
                  <a:srgbClr val="4F82BE"/>
                </a:solidFill>
                <a:latin typeface="Arial-BoldMT"/>
              </a:rPr>
              <a:t>Contrôle de la colonne du pouce</a:t>
            </a:r>
            <a:endParaRPr lang="fr-FR" sz="1000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4C76217E-FBF6-4F79-B2FC-C77DAE76F8E2}"/>
              </a:ext>
            </a:extLst>
          </p:cNvPr>
          <p:cNvSpPr txBox="1"/>
          <p:nvPr/>
        </p:nvSpPr>
        <p:spPr>
          <a:xfrm>
            <a:off x="328915" y="6359071"/>
            <a:ext cx="71414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Albert </a:t>
            </a:r>
            <a:r>
              <a:rPr lang="fr-FR" dirty="0" err="1"/>
              <a:t>Domínguez</a:t>
            </a:r>
            <a:r>
              <a:rPr lang="fr-FR" dirty="0"/>
              <a:t> Arasa</a:t>
            </a:r>
          </a:p>
        </p:txBody>
      </p:sp>
    </p:spTree>
    <p:extLst>
      <p:ext uri="{BB962C8B-B14F-4D97-AF65-F5344CB8AC3E}">
        <p14:creationId xmlns:p14="http://schemas.microsoft.com/office/powerpoint/2010/main" val="2244640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41DF234E-FE7D-CB9E-22AD-CA1331418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4471" t="8314" r="23809" b="33794"/>
          <a:stretch>
            <a:fillRect/>
          </a:stretch>
        </p:blipFill>
        <p:spPr>
          <a:xfrm>
            <a:off x="4921624" y="1672889"/>
            <a:ext cx="6642847" cy="5185111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C693BF3F-E45F-5837-5463-723ED50BCC15}"/>
              </a:ext>
            </a:extLst>
          </p:cNvPr>
          <p:cNvSpPr txBox="1"/>
          <p:nvPr/>
        </p:nvSpPr>
        <p:spPr>
          <a:xfrm>
            <a:off x="98612" y="2841812"/>
            <a:ext cx="4697506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sz="1400" dirty="0"/>
              <a:t>PROPOSITION D’UN PROTOCOLE DE RÉÉDUCATION PROPRIOCEPTIF POUR LA RHIZARTHROSE DÉBUTANTE</a:t>
            </a:r>
          </a:p>
          <a:p>
            <a:r>
              <a:rPr lang="fr-FR" sz="1400" dirty="0"/>
              <a:t>Auteur: </a:t>
            </a:r>
            <a:r>
              <a:rPr lang="fr-FR" dirty="0"/>
              <a:t>Albert </a:t>
            </a:r>
            <a:r>
              <a:rPr lang="fr-FR" dirty="0" err="1"/>
              <a:t>Domínguez</a:t>
            </a:r>
            <a:r>
              <a:rPr lang="fr-FR" dirty="0"/>
              <a:t> Arasa</a:t>
            </a:r>
          </a:p>
          <a:p>
            <a:r>
              <a:rPr lang="fr-FR" sz="1400" dirty="0"/>
              <a:t>Mémoire DIU Grenoble 2021/2023</a:t>
            </a:r>
          </a:p>
        </p:txBody>
      </p:sp>
    </p:spTree>
    <p:extLst>
      <p:ext uri="{BB962C8B-B14F-4D97-AF65-F5344CB8AC3E}">
        <p14:creationId xmlns:p14="http://schemas.microsoft.com/office/powerpoint/2010/main" val="5059254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5F10BCE-2F35-BBAA-151E-BE68AB4D6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346" y="2252920"/>
            <a:ext cx="10515600" cy="1325563"/>
          </a:xfrm>
        </p:spPr>
        <p:txBody>
          <a:bodyPr/>
          <a:lstStyle/>
          <a:p>
            <a:r>
              <a:rPr lang="fr-FR" dirty="0"/>
              <a:t>Économie articulaire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784C5D6-182A-A197-B7E5-7AC3308CC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346" y="3942298"/>
            <a:ext cx="10515600" cy="2140200"/>
          </a:xfrm>
        </p:spPr>
        <p:txBody>
          <a:bodyPr/>
          <a:lstStyle/>
          <a:p>
            <a:r>
              <a:rPr lang="fr-FR" dirty="0"/>
              <a:t>Repenser la gestuelle ordinaire</a:t>
            </a:r>
          </a:p>
          <a:p>
            <a:r>
              <a:rPr lang="fr-FR" dirty="0"/>
              <a:t>Varier l’intensité et le type d’effort, de prise</a:t>
            </a:r>
          </a:p>
          <a:p>
            <a:r>
              <a:rPr lang="fr-FR" dirty="0"/>
              <a:t>Éviter les pinces longtemps maintenue</a:t>
            </a:r>
          </a:p>
          <a:p>
            <a:r>
              <a:rPr lang="fr-FR" dirty="0"/>
              <a:t>Alterner les phases de contraction-relâchement</a:t>
            </a:r>
          </a:p>
        </p:txBody>
      </p:sp>
    </p:spTree>
    <p:extLst>
      <p:ext uri="{BB962C8B-B14F-4D97-AF65-F5344CB8AC3E}">
        <p14:creationId xmlns:p14="http://schemas.microsoft.com/office/powerpoint/2010/main" val="34548623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8" descr="RIZO  DENTIFRICIO.png"/>
          <p:cNvPicPr>
            <a:picLocks noChangeAspect="1"/>
          </p:cNvPicPr>
          <p:nvPr/>
        </p:nvPicPr>
        <p:blipFill rotWithShape="1">
          <a:blip r:embed="rId3" cstate="print"/>
          <a:srcRect l="52460"/>
          <a:stretch/>
        </p:blipFill>
        <p:spPr>
          <a:xfrm>
            <a:off x="4631804" y="4313325"/>
            <a:ext cx="2904356" cy="2312341"/>
          </a:xfrm>
          <a:prstGeom prst="rect">
            <a:avLst/>
          </a:prstGeom>
        </p:spPr>
      </p:pic>
      <p:pic>
        <p:nvPicPr>
          <p:cNvPr id="4" name="Immagine 3" descr="RIZO  INTERRUTTORE.png"/>
          <p:cNvPicPr>
            <a:picLocks noChangeAspect="1"/>
          </p:cNvPicPr>
          <p:nvPr/>
        </p:nvPicPr>
        <p:blipFill rotWithShape="1">
          <a:blip r:embed="rId4" cstate="print"/>
          <a:srcRect r="52282"/>
          <a:stretch/>
        </p:blipFill>
        <p:spPr>
          <a:xfrm>
            <a:off x="1703897" y="1827293"/>
            <a:ext cx="2829364" cy="2192575"/>
          </a:xfrm>
          <a:prstGeom prst="rect">
            <a:avLst/>
          </a:prstGeom>
        </p:spPr>
      </p:pic>
      <p:sp>
        <p:nvSpPr>
          <p:cNvPr id="6" name="Smile 5"/>
          <p:cNvSpPr/>
          <p:nvPr/>
        </p:nvSpPr>
        <p:spPr>
          <a:xfrm>
            <a:off x="1789329" y="1997011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5" name="Immagine 4" descr="RIZO  INTERRUTTORE.png"/>
          <p:cNvPicPr>
            <a:picLocks noChangeAspect="1"/>
          </p:cNvPicPr>
          <p:nvPr/>
        </p:nvPicPr>
        <p:blipFill rotWithShape="1">
          <a:blip r:embed="rId4" cstate="print"/>
          <a:srcRect l="50000"/>
          <a:stretch/>
        </p:blipFill>
        <p:spPr>
          <a:xfrm>
            <a:off x="1731810" y="4313325"/>
            <a:ext cx="2773541" cy="2312341"/>
          </a:xfrm>
          <a:prstGeom prst="rect">
            <a:avLst/>
          </a:prstGeom>
        </p:spPr>
      </p:pic>
      <p:sp>
        <p:nvSpPr>
          <p:cNvPr id="7" name="Smile 6"/>
          <p:cNvSpPr/>
          <p:nvPr/>
        </p:nvSpPr>
        <p:spPr>
          <a:xfrm>
            <a:off x="4702724" y="4437112"/>
            <a:ext cx="572023" cy="5715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8" name="Immagine 7" descr="RIZO  DENTIFRICIO.png"/>
          <p:cNvPicPr>
            <a:picLocks noChangeAspect="1"/>
          </p:cNvPicPr>
          <p:nvPr/>
        </p:nvPicPr>
        <p:blipFill rotWithShape="1">
          <a:blip r:embed="rId3" cstate="print"/>
          <a:srcRect r="47928"/>
          <a:stretch/>
        </p:blipFill>
        <p:spPr>
          <a:xfrm>
            <a:off x="4631804" y="1827293"/>
            <a:ext cx="2979564" cy="2192575"/>
          </a:xfrm>
          <a:prstGeom prst="rect">
            <a:avLst/>
          </a:prstGeom>
        </p:spPr>
      </p:pic>
      <p:sp>
        <p:nvSpPr>
          <p:cNvPr id="11" name="Smile 10"/>
          <p:cNvSpPr/>
          <p:nvPr/>
        </p:nvSpPr>
        <p:spPr>
          <a:xfrm>
            <a:off x="4631804" y="1925573"/>
            <a:ext cx="642942" cy="64294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Smile 9"/>
          <p:cNvSpPr/>
          <p:nvPr/>
        </p:nvSpPr>
        <p:spPr>
          <a:xfrm>
            <a:off x="1832127" y="4437112"/>
            <a:ext cx="571504" cy="5715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2" name="Immagin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11368" y="1845810"/>
            <a:ext cx="2805112" cy="2136926"/>
          </a:xfrm>
          <a:prstGeom prst="rect">
            <a:avLst/>
          </a:prstGeom>
        </p:spPr>
      </p:pic>
      <p:sp>
        <p:nvSpPr>
          <p:cNvPr id="13" name="Smile 12"/>
          <p:cNvSpPr/>
          <p:nvPr/>
        </p:nvSpPr>
        <p:spPr>
          <a:xfrm>
            <a:off x="7680176" y="1925573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4" name="Picture 2" descr="C:\Users\Super Dadino\Desktop\Nuova cartella\DSCN290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48" b="8094"/>
          <a:stretch/>
        </p:blipFill>
        <p:spPr bwMode="auto">
          <a:xfrm flipH="1">
            <a:off x="7680176" y="4313325"/>
            <a:ext cx="2736304" cy="231234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mile 14"/>
          <p:cNvSpPr/>
          <p:nvPr/>
        </p:nvSpPr>
        <p:spPr>
          <a:xfrm>
            <a:off x="7644457" y="4313324"/>
            <a:ext cx="642942" cy="5715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" name="Titre 2">
            <a:extLst>
              <a:ext uri="{FF2B5EF4-FFF2-40B4-BE49-F238E27FC236}">
                <a16:creationId xmlns:a16="http://schemas.microsoft.com/office/drawing/2014/main" id="{BAC7AFC7-F533-2948-C072-DACF16F55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524" y="3526804"/>
            <a:ext cx="10515600" cy="1325563"/>
          </a:xfrm>
        </p:spPr>
        <p:txBody>
          <a:bodyPr/>
          <a:lstStyle/>
          <a:p>
            <a:r>
              <a:rPr lang="fr-FR" dirty="0"/>
              <a:t>Utiliser les autres doigts</a:t>
            </a:r>
          </a:p>
        </p:txBody>
      </p:sp>
    </p:spTree>
    <p:extLst>
      <p:ext uri="{BB962C8B-B14F-4D97-AF65-F5344CB8AC3E}">
        <p14:creationId xmlns:p14="http://schemas.microsoft.com/office/powerpoint/2010/main" val="273735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0" grpId="0" animBg="1"/>
      <p:bldP spid="13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magine 10" descr="RIZO  PIATTO.png"/>
          <p:cNvPicPr>
            <a:picLocks noChangeAspect="1"/>
          </p:cNvPicPr>
          <p:nvPr/>
        </p:nvPicPr>
        <p:blipFill rotWithShape="1">
          <a:blip r:embed="rId3" cstate="print"/>
          <a:srcRect r="43072"/>
          <a:stretch/>
        </p:blipFill>
        <p:spPr>
          <a:xfrm>
            <a:off x="1666877" y="1628800"/>
            <a:ext cx="4429124" cy="2657656"/>
          </a:xfrm>
          <a:prstGeom prst="rect">
            <a:avLst/>
          </a:prstGeom>
        </p:spPr>
      </p:pic>
      <p:pic>
        <p:nvPicPr>
          <p:cNvPr id="17" name="Immagine 16" descr="RIZO TAZZA.png"/>
          <p:cNvPicPr>
            <a:picLocks noChangeAspect="1"/>
          </p:cNvPicPr>
          <p:nvPr/>
        </p:nvPicPr>
        <p:blipFill>
          <a:blip r:embed="rId4" cstate="print"/>
          <a:srcRect r="42105"/>
          <a:stretch>
            <a:fillRect/>
          </a:stretch>
        </p:blipFill>
        <p:spPr>
          <a:xfrm>
            <a:off x="6240016" y="1628800"/>
            <a:ext cx="4427983" cy="2657656"/>
          </a:xfrm>
          <a:prstGeom prst="rect">
            <a:avLst/>
          </a:prstGeom>
        </p:spPr>
      </p:pic>
      <p:pic>
        <p:nvPicPr>
          <p:cNvPr id="12" name="Immagine 11" descr="RIZO TAZZA.png"/>
          <p:cNvPicPr>
            <a:picLocks noChangeAspect="1"/>
          </p:cNvPicPr>
          <p:nvPr/>
        </p:nvPicPr>
        <p:blipFill>
          <a:blip r:embed="rId4" cstate="print"/>
          <a:srcRect l="57895"/>
          <a:stretch>
            <a:fillRect/>
          </a:stretch>
        </p:blipFill>
        <p:spPr>
          <a:xfrm>
            <a:off x="6168008" y="4442877"/>
            <a:ext cx="2010329" cy="2226483"/>
          </a:xfrm>
          <a:prstGeom prst="rect">
            <a:avLst/>
          </a:prstGeom>
        </p:spPr>
      </p:pic>
      <p:sp>
        <p:nvSpPr>
          <p:cNvPr id="18" name="Smile 17"/>
          <p:cNvSpPr/>
          <p:nvPr/>
        </p:nvSpPr>
        <p:spPr>
          <a:xfrm>
            <a:off x="5231904" y="1813233"/>
            <a:ext cx="594100" cy="47523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5" name="Immagine 14" descr="RIZO  PIATTO.png"/>
          <p:cNvPicPr>
            <a:picLocks noChangeAspect="1"/>
          </p:cNvPicPr>
          <p:nvPr/>
        </p:nvPicPr>
        <p:blipFill rotWithShape="1">
          <a:blip r:embed="rId3" cstate="print"/>
          <a:srcRect l="56522"/>
          <a:stretch/>
        </p:blipFill>
        <p:spPr>
          <a:xfrm>
            <a:off x="1691720" y="4442876"/>
            <a:ext cx="4284000" cy="2226484"/>
          </a:xfrm>
          <a:prstGeom prst="rect">
            <a:avLst/>
          </a:prstGeom>
        </p:spPr>
      </p:pic>
      <p:sp>
        <p:nvSpPr>
          <p:cNvPr id="14" name="Smile 13"/>
          <p:cNvSpPr/>
          <p:nvPr/>
        </p:nvSpPr>
        <p:spPr>
          <a:xfrm>
            <a:off x="5268609" y="4537902"/>
            <a:ext cx="578344" cy="5703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6" name="Immagine 15" descr="thumbnail.as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56241" y="4494593"/>
            <a:ext cx="2241125" cy="214332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9" name="Smile 18"/>
          <p:cNvSpPr/>
          <p:nvPr/>
        </p:nvSpPr>
        <p:spPr>
          <a:xfrm>
            <a:off x="7892585" y="4422272"/>
            <a:ext cx="571504" cy="5715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3" name="Smile 12"/>
          <p:cNvSpPr/>
          <p:nvPr/>
        </p:nvSpPr>
        <p:spPr>
          <a:xfrm>
            <a:off x="6384033" y="1813234"/>
            <a:ext cx="603713" cy="54500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4" grpId="0" animBg="1"/>
      <p:bldP spid="19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uy Hoyle Round Playing Card Holder (Hoyle Childrens Furniture, Childrens Toys, Games)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0" b="29977"/>
          <a:stretch/>
        </p:blipFill>
        <p:spPr bwMode="auto">
          <a:xfrm>
            <a:off x="6255926" y="4221089"/>
            <a:ext cx="3944530" cy="240965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olo 1"/>
          <p:cNvSpPr>
            <a:spLocks noGrp="1"/>
          </p:cNvSpPr>
          <p:nvPr>
            <p:ph type="title"/>
          </p:nvPr>
        </p:nvSpPr>
        <p:spPr>
          <a:xfrm>
            <a:off x="388636" y="12394"/>
            <a:ext cx="8229600" cy="1143000"/>
          </a:xfrm>
        </p:spPr>
        <p:txBody>
          <a:bodyPr>
            <a:normAutofit/>
          </a:bodyPr>
          <a:lstStyle/>
          <a:p>
            <a:r>
              <a:rPr lang="it-IT" b="1" dirty="0"/>
              <a:t>Eviter les taches prolongées</a:t>
            </a:r>
            <a:endParaRPr lang="it-IT" dirty="0"/>
          </a:p>
        </p:txBody>
      </p:sp>
      <p:pic>
        <p:nvPicPr>
          <p:cNvPr id="5" name="Immagine 4" descr="RIZO  GIORNALE.png"/>
          <p:cNvPicPr>
            <a:picLocks noChangeAspect="1"/>
          </p:cNvPicPr>
          <p:nvPr/>
        </p:nvPicPr>
        <p:blipFill rotWithShape="1">
          <a:blip r:embed="rId4" cstate="print"/>
          <a:srcRect r="66950"/>
          <a:stretch/>
        </p:blipFill>
        <p:spPr>
          <a:xfrm>
            <a:off x="1758088" y="1052737"/>
            <a:ext cx="3839679" cy="2943211"/>
          </a:xfrm>
          <a:prstGeom prst="rect">
            <a:avLst/>
          </a:prstGeom>
        </p:spPr>
      </p:pic>
      <p:pic>
        <p:nvPicPr>
          <p:cNvPr id="6" name="Immagine 5" descr="RIZO  GIORNALE.png"/>
          <p:cNvPicPr>
            <a:picLocks noChangeAspect="1"/>
          </p:cNvPicPr>
          <p:nvPr/>
        </p:nvPicPr>
        <p:blipFill rotWithShape="1">
          <a:blip r:embed="rId4" cstate="print"/>
          <a:srcRect l="67068"/>
          <a:stretch/>
        </p:blipFill>
        <p:spPr>
          <a:xfrm>
            <a:off x="1758088" y="4149080"/>
            <a:ext cx="3761848" cy="2515557"/>
          </a:xfrm>
          <a:prstGeom prst="rect">
            <a:avLst/>
          </a:prstGeom>
        </p:spPr>
      </p:pic>
      <p:pic>
        <p:nvPicPr>
          <p:cNvPr id="7" name="Immagine 6" descr="RIZO  GIORNALE.png"/>
          <p:cNvPicPr>
            <a:picLocks noChangeAspect="1"/>
          </p:cNvPicPr>
          <p:nvPr/>
        </p:nvPicPr>
        <p:blipFill rotWithShape="1">
          <a:blip r:embed="rId4" cstate="print"/>
          <a:srcRect l="33956" t="29581" r="55462" b="18316"/>
          <a:stretch/>
        </p:blipFill>
        <p:spPr>
          <a:xfrm>
            <a:off x="4733565" y="5312573"/>
            <a:ext cx="738000" cy="131816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2" descr="http://www.strettoweb.com/wp-content/uploads/2013/04/giocare-a-carte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8" r="9592"/>
          <a:stretch/>
        </p:blipFill>
        <p:spPr bwMode="auto">
          <a:xfrm>
            <a:off x="6268732" y="1145294"/>
            <a:ext cx="3931724" cy="2787763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mile 12"/>
          <p:cNvSpPr/>
          <p:nvPr/>
        </p:nvSpPr>
        <p:spPr>
          <a:xfrm>
            <a:off x="4761210" y="1174727"/>
            <a:ext cx="618308" cy="65605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Smile 13"/>
          <p:cNvSpPr/>
          <p:nvPr/>
        </p:nvSpPr>
        <p:spPr>
          <a:xfrm>
            <a:off x="6255926" y="1183960"/>
            <a:ext cx="618308" cy="65605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Smile 14"/>
          <p:cNvSpPr/>
          <p:nvPr/>
        </p:nvSpPr>
        <p:spPr>
          <a:xfrm>
            <a:off x="6264108" y="4221088"/>
            <a:ext cx="610126" cy="58404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6" name="Smile 15"/>
          <p:cNvSpPr/>
          <p:nvPr/>
        </p:nvSpPr>
        <p:spPr>
          <a:xfrm>
            <a:off x="4861439" y="4221088"/>
            <a:ext cx="610126" cy="58404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7" name="Ovale 16"/>
          <p:cNvSpPr/>
          <p:nvPr/>
        </p:nvSpPr>
        <p:spPr>
          <a:xfrm>
            <a:off x="1771096" y="1949674"/>
            <a:ext cx="792088" cy="155133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>
              <a:ln>
                <a:solidFill>
                  <a:srgbClr val="FF0000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21353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mirror\Desktop\Nuova cartella (4)\IMG_1155.JPG"/>
          <p:cNvPicPr>
            <a:picLocks noChangeAspect="1" noChangeArrowheads="1"/>
          </p:cNvPicPr>
          <p:nvPr/>
        </p:nvPicPr>
        <p:blipFill>
          <a:blip r:embed="rId3" cstate="print">
            <a:lum bright="-10000"/>
          </a:blip>
          <a:srcRect t="15875" r="22609" b="20624"/>
          <a:stretch>
            <a:fillRect/>
          </a:stretch>
        </p:blipFill>
        <p:spPr bwMode="auto">
          <a:xfrm>
            <a:off x="7671531" y="1343598"/>
            <a:ext cx="2816958" cy="251745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6" name="Immagine 5" descr="RIZO  ACCENDINO.png"/>
          <p:cNvPicPr>
            <a:picLocks noChangeAspect="1"/>
          </p:cNvPicPr>
          <p:nvPr/>
        </p:nvPicPr>
        <p:blipFill rotWithShape="1">
          <a:blip r:embed="rId4" cstate="print"/>
          <a:srcRect l="1851" t="3594" r="52196" b="16736"/>
          <a:stretch/>
        </p:blipFill>
        <p:spPr>
          <a:xfrm>
            <a:off x="5377126" y="1343598"/>
            <a:ext cx="2076450" cy="251745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Immagine 6" descr="279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3114005" y="1499102"/>
            <a:ext cx="2108848" cy="2361946"/>
          </a:xfrm>
          <a:prstGeom prst="rect">
            <a:avLst/>
          </a:prstGeom>
        </p:spPr>
      </p:pic>
      <p:pic>
        <p:nvPicPr>
          <p:cNvPr id="8" name="Immagine 7" descr="hand-screw-driver-3393057.jpg"/>
          <p:cNvPicPr>
            <a:picLocks noChangeAspect="1"/>
          </p:cNvPicPr>
          <p:nvPr/>
        </p:nvPicPr>
        <p:blipFill>
          <a:blip r:embed="rId6" cstate="print"/>
          <a:srcRect l="26946" t="9182" r="28144" b="16966"/>
          <a:stretch>
            <a:fillRect/>
          </a:stretch>
        </p:blipFill>
        <p:spPr>
          <a:xfrm>
            <a:off x="1631506" y="1343598"/>
            <a:ext cx="1368151" cy="2373434"/>
          </a:xfrm>
          <a:prstGeom prst="rect">
            <a:avLst/>
          </a:prstGeom>
        </p:spPr>
      </p:pic>
      <p:pic>
        <p:nvPicPr>
          <p:cNvPr id="10" name="Picture 4" descr="G:\IMMAGINI 11agosto\IMMAGINI\FISIOTERAPIA\MANO\TM\RIZO ADL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51" t="50000"/>
          <a:stretch/>
        </p:blipFill>
        <p:spPr bwMode="auto">
          <a:xfrm rot="16200000">
            <a:off x="7811367" y="3980614"/>
            <a:ext cx="2340836" cy="301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magine 10" descr="images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50645" y="4316900"/>
            <a:ext cx="1872208" cy="230874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2" name="Picture 2" descr="C:\Users\mirror\Desktop\accendino.jpg"/>
          <p:cNvPicPr>
            <a:picLocks noChangeAspect="1" noChangeArrowheads="1"/>
          </p:cNvPicPr>
          <p:nvPr/>
        </p:nvPicPr>
        <p:blipFill>
          <a:blip r:embed="rId9" cstate="print">
            <a:lum bright="-10000" contrast="10000"/>
          </a:blip>
          <a:srcRect l="16965" t="29354" r="4156" b="9130"/>
          <a:stretch>
            <a:fillRect/>
          </a:stretch>
        </p:blipFill>
        <p:spPr bwMode="auto">
          <a:xfrm rot="5400000">
            <a:off x="5306333" y="4510493"/>
            <a:ext cx="2322794" cy="197169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13" name="Immagine 12" descr="index55.jpg"/>
          <p:cNvPicPr>
            <a:picLocks noChangeAspect="1"/>
          </p:cNvPicPr>
          <p:nvPr/>
        </p:nvPicPr>
        <p:blipFill>
          <a:blip r:embed="rId10" cstate="print"/>
          <a:srcRect t="10000" b="13333"/>
          <a:stretch>
            <a:fillRect/>
          </a:stretch>
        </p:blipFill>
        <p:spPr>
          <a:xfrm>
            <a:off x="1518504" y="4334939"/>
            <a:ext cx="1769184" cy="2322796"/>
          </a:xfrm>
          <a:prstGeom prst="rect">
            <a:avLst/>
          </a:prstGeom>
        </p:spPr>
      </p:pic>
      <p:sp>
        <p:nvSpPr>
          <p:cNvPr id="14" name="Smile 13"/>
          <p:cNvSpPr/>
          <p:nvPr/>
        </p:nvSpPr>
        <p:spPr>
          <a:xfrm>
            <a:off x="5316741" y="1343598"/>
            <a:ext cx="525394" cy="547428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7" name="Smile 16"/>
          <p:cNvSpPr/>
          <p:nvPr/>
        </p:nvSpPr>
        <p:spPr>
          <a:xfrm>
            <a:off x="7671531" y="1406430"/>
            <a:ext cx="525394" cy="547428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8" name="Smile 17"/>
          <p:cNvSpPr/>
          <p:nvPr/>
        </p:nvSpPr>
        <p:spPr>
          <a:xfrm>
            <a:off x="3538604" y="1375344"/>
            <a:ext cx="525394" cy="547428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9" name="Smile 18"/>
          <p:cNvSpPr/>
          <p:nvPr/>
        </p:nvSpPr>
        <p:spPr>
          <a:xfrm>
            <a:off x="1667200" y="1375344"/>
            <a:ext cx="525394" cy="547428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0" name="Smile 19"/>
          <p:cNvSpPr/>
          <p:nvPr/>
        </p:nvSpPr>
        <p:spPr>
          <a:xfrm>
            <a:off x="7671531" y="4303728"/>
            <a:ext cx="525394" cy="49342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Smile 20"/>
          <p:cNvSpPr/>
          <p:nvPr/>
        </p:nvSpPr>
        <p:spPr>
          <a:xfrm>
            <a:off x="5481884" y="4334940"/>
            <a:ext cx="542108" cy="46221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2" name="Smile 21"/>
          <p:cNvSpPr/>
          <p:nvPr/>
        </p:nvSpPr>
        <p:spPr>
          <a:xfrm>
            <a:off x="3388806" y="4334940"/>
            <a:ext cx="542108" cy="46221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3" name="Smile 22"/>
          <p:cNvSpPr/>
          <p:nvPr/>
        </p:nvSpPr>
        <p:spPr>
          <a:xfrm>
            <a:off x="1518504" y="4334939"/>
            <a:ext cx="542108" cy="46221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7196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mirror\Desktop\CAVIDE ILD\20140429_132436.jpg"/>
          <p:cNvPicPr>
            <a:picLocks noChangeAspect="1" noChangeArrowheads="1"/>
          </p:cNvPicPr>
          <p:nvPr/>
        </p:nvPicPr>
        <p:blipFill>
          <a:blip r:embed="rId3" cstate="print"/>
          <a:srcRect t="3557" r="17550" b="5161"/>
          <a:stretch>
            <a:fillRect/>
          </a:stretch>
        </p:blipFill>
        <p:spPr bwMode="auto">
          <a:xfrm rot="5400000">
            <a:off x="1632312" y="1409595"/>
            <a:ext cx="2642079" cy="23968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6" name="Picture 3" descr="C:\Users\mirror\Desktop\CAVIDE ILD\20140429_132508.jpg"/>
          <p:cNvPicPr>
            <a:picLocks noChangeAspect="1" noChangeArrowheads="1"/>
          </p:cNvPicPr>
          <p:nvPr/>
        </p:nvPicPr>
        <p:blipFill>
          <a:blip r:embed="rId4" cstate="print"/>
          <a:srcRect r="13085" b="3176"/>
          <a:stretch>
            <a:fillRect/>
          </a:stretch>
        </p:blipFill>
        <p:spPr bwMode="auto">
          <a:xfrm rot="5400000">
            <a:off x="1655284" y="4237041"/>
            <a:ext cx="2592179" cy="240081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sp>
        <p:nvSpPr>
          <p:cNvPr id="7" name="Smile 6"/>
          <p:cNvSpPr/>
          <p:nvPr/>
        </p:nvSpPr>
        <p:spPr>
          <a:xfrm>
            <a:off x="3580278" y="1286986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" name="Smile 7"/>
          <p:cNvSpPr/>
          <p:nvPr/>
        </p:nvSpPr>
        <p:spPr>
          <a:xfrm>
            <a:off x="3580278" y="4214818"/>
            <a:ext cx="571504" cy="5715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Picture 3" descr="C:\Users\Super Dadino\Desktop\Nuova cartella\DSCN291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373" r="19311" b="11525"/>
          <a:stretch/>
        </p:blipFill>
        <p:spPr bwMode="auto">
          <a:xfrm flipH="1">
            <a:off x="4367809" y="4141359"/>
            <a:ext cx="3097705" cy="259217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mile 9"/>
          <p:cNvSpPr/>
          <p:nvPr/>
        </p:nvSpPr>
        <p:spPr>
          <a:xfrm>
            <a:off x="6850453" y="4154558"/>
            <a:ext cx="615060" cy="6391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1" name="Picture 2" descr="http://www.giallozafferano.it/images/scuola-cucina/42/mela-big.jpg"/>
          <p:cNvPicPr>
            <a:picLocks noChangeAspect="1" noChangeArrowheads="1"/>
          </p:cNvPicPr>
          <p:nvPr/>
        </p:nvPicPr>
        <p:blipFill>
          <a:blip r:embed="rId7" cstate="print"/>
          <a:srcRect t="5760" b="12159"/>
          <a:stretch>
            <a:fillRect/>
          </a:stretch>
        </p:blipFill>
        <p:spPr bwMode="auto">
          <a:xfrm>
            <a:off x="4367807" y="1285858"/>
            <a:ext cx="3097706" cy="2628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sp>
        <p:nvSpPr>
          <p:cNvPr id="12" name="Smile 11"/>
          <p:cNvSpPr/>
          <p:nvPr/>
        </p:nvSpPr>
        <p:spPr>
          <a:xfrm>
            <a:off x="6850453" y="1286986"/>
            <a:ext cx="615060" cy="6391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3" name="Immagine 12" descr="RIZO  SACCHETTO.png"/>
          <p:cNvPicPr>
            <a:picLocks noChangeAspect="1"/>
          </p:cNvPicPr>
          <p:nvPr/>
        </p:nvPicPr>
        <p:blipFill rotWithShape="1">
          <a:blip r:embed="rId8" cstate="print"/>
          <a:srcRect l="50000"/>
          <a:stretch/>
        </p:blipFill>
        <p:spPr>
          <a:xfrm>
            <a:off x="7638196" y="4106615"/>
            <a:ext cx="2954986" cy="2626920"/>
          </a:xfrm>
          <a:prstGeom prst="rect">
            <a:avLst/>
          </a:prstGeom>
        </p:spPr>
      </p:pic>
      <p:pic>
        <p:nvPicPr>
          <p:cNvPr id="16" name="Immagine 15" descr="RIZO  SACCHETTO.png"/>
          <p:cNvPicPr>
            <a:picLocks noChangeAspect="1"/>
          </p:cNvPicPr>
          <p:nvPr/>
        </p:nvPicPr>
        <p:blipFill rotWithShape="1">
          <a:blip r:embed="rId8" cstate="print"/>
          <a:srcRect r="50000"/>
          <a:stretch/>
        </p:blipFill>
        <p:spPr>
          <a:xfrm>
            <a:off x="7637204" y="1256478"/>
            <a:ext cx="3030796" cy="2672589"/>
          </a:xfrm>
          <a:prstGeom prst="rect">
            <a:avLst/>
          </a:prstGeom>
        </p:spPr>
      </p:pic>
      <p:sp>
        <p:nvSpPr>
          <p:cNvPr id="17" name="Smile 16"/>
          <p:cNvSpPr/>
          <p:nvPr/>
        </p:nvSpPr>
        <p:spPr>
          <a:xfrm>
            <a:off x="9970347" y="1301686"/>
            <a:ext cx="615060" cy="6391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8" name="Smile 17"/>
          <p:cNvSpPr/>
          <p:nvPr/>
        </p:nvSpPr>
        <p:spPr>
          <a:xfrm>
            <a:off x="9978121" y="4219278"/>
            <a:ext cx="615060" cy="639104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6666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2" grpId="0" animBg="1"/>
      <p:bldP spid="17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1415480" y="116632"/>
            <a:ext cx="9396536" cy="1143000"/>
          </a:xfrm>
        </p:spPr>
        <p:txBody>
          <a:bodyPr>
            <a:normAutofit/>
          </a:bodyPr>
          <a:lstStyle/>
          <a:p>
            <a:r>
              <a:rPr lang="it-IT" sz="3800" b="1" dirty="0"/>
              <a:t>MODIFY THE HANDLE OF COMMON TOOLS</a:t>
            </a:r>
          </a:p>
        </p:txBody>
      </p:sp>
      <p:pic>
        <p:nvPicPr>
          <p:cNvPr id="5" name="Picture 4" descr="C:\Documents and Settings\mirror\Desktop\Nuova cartella\DSCN2926.jpg"/>
          <p:cNvPicPr>
            <a:picLocks noChangeAspect="1" noChangeArrowheads="1"/>
          </p:cNvPicPr>
          <p:nvPr/>
        </p:nvPicPr>
        <p:blipFill rotWithShape="1">
          <a:blip r:embed="rId3" cstate="print"/>
          <a:srcRect l="6073" r="346" b="9787"/>
          <a:stretch/>
        </p:blipFill>
        <p:spPr bwMode="auto">
          <a:xfrm>
            <a:off x="3503712" y="1196753"/>
            <a:ext cx="3744417" cy="269465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6" name="Immagine 5" descr="RIZO  SPAZZOL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34589" y="4074934"/>
            <a:ext cx="1689387" cy="2594427"/>
          </a:xfrm>
          <a:prstGeom prst="rect">
            <a:avLst/>
          </a:prstGeom>
        </p:spPr>
      </p:pic>
      <p:pic>
        <p:nvPicPr>
          <p:cNvPr id="7" name="Immagine 6" descr="RIZO  PENN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31705" y="4071942"/>
            <a:ext cx="3878741" cy="2597418"/>
          </a:xfrm>
          <a:prstGeom prst="rect">
            <a:avLst/>
          </a:prstGeom>
        </p:spPr>
      </p:pic>
      <p:pic>
        <p:nvPicPr>
          <p:cNvPr id="4099" name="Picture 3" descr="C:\Users\mirror\Desktop\Nuova cartella (4)\IMG_1115.JPG"/>
          <p:cNvPicPr>
            <a:picLocks noChangeAspect="1" noChangeArrowheads="1"/>
          </p:cNvPicPr>
          <p:nvPr/>
        </p:nvPicPr>
        <p:blipFill>
          <a:blip r:embed="rId6" cstate="print"/>
          <a:srcRect l="29766" r="34515"/>
          <a:stretch>
            <a:fillRect/>
          </a:stretch>
        </p:blipFill>
        <p:spPr bwMode="auto">
          <a:xfrm>
            <a:off x="1631504" y="1169867"/>
            <a:ext cx="1606976" cy="2721543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7" cstate="print"/>
          <a:srcRect l="26087" t="7930" r="28261" b="10831"/>
          <a:stretch>
            <a:fillRect/>
          </a:stretch>
        </p:blipFill>
        <p:spPr bwMode="auto">
          <a:xfrm>
            <a:off x="8904312" y="4074934"/>
            <a:ext cx="1656184" cy="2594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8" cstate="print"/>
          <a:srcRect l="9782" t="25338" r="13043" b="20986"/>
          <a:stretch>
            <a:fillRect/>
          </a:stretch>
        </p:blipFill>
        <p:spPr bwMode="auto">
          <a:xfrm rot="16200000">
            <a:off x="6923023" y="4688068"/>
            <a:ext cx="2594427" cy="1368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9" cstate="print"/>
          <a:srcRect l="27174" t="8047" r="30434" b="13090"/>
          <a:stretch>
            <a:fillRect/>
          </a:stretch>
        </p:blipFill>
        <p:spPr bwMode="auto">
          <a:xfrm rot="16200000">
            <a:off x="7701001" y="1031912"/>
            <a:ext cx="2694657" cy="3024338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11" name="Rettangolo 10"/>
          <p:cNvSpPr/>
          <p:nvPr/>
        </p:nvSpPr>
        <p:spPr>
          <a:xfrm>
            <a:off x="7388166" y="1189524"/>
            <a:ext cx="33159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it-IT" sz="1400" b="1" dirty="0">
                <a:solidFill>
                  <a:schemeClr val="bg1"/>
                </a:solidFill>
              </a:rPr>
              <a:t>M. </a:t>
            </a:r>
            <a:r>
              <a:rPr lang="it-IT" sz="1400" b="1" dirty="0" err="1">
                <a:solidFill>
                  <a:schemeClr val="bg1"/>
                </a:solidFill>
              </a:rPr>
              <a:t>Motamedzade</a:t>
            </a:r>
            <a:r>
              <a:rPr lang="it-IT" sz="1400" b="1" dirty="0">
                <a:solidFill>
                  <a:schemeClr val="bg1"/>
                </a:solidFill>
              </a:rPr>
              <a:t> </a:t>
            </a:r>
            <a:r>
              <a:rPr lang="it-IT" sz="1400" b="1" dirty="0" err="1">
                <a:solidFill>
                  <a:schemeClr val="bg1"/>
                </a:solidFill>
              </a:rPr>
              <a:t>et</a:t>
            </a:r>
            <a:r>
              <a:rPr lang="it-IT" sz="1400" b="1" dirty="0">
                <a:solidFill>
                  <a:schemeClr val="bg1"/>
                </a:solidFill>
              </a:rPr>
              <a:t> al. / International Journal </a:t>
            </a:r>
            <a:r>
              <a:rPr lang="it-IT" sz="1400" b="1" dirty="0" err="1">
                <a:solidFill>
                  <a:schemeClr val="bg1"/>
                </a:solidFill>
              </a:rPr>
              <a:t>of</a:t>
            </a:r>
            <a:r>
              <a:rPr lang="it-IT" sz="1400" b="1" dirty="0">
                <a:solidFill>
                  <a:schemeClr val="bg1"/>
                </a:solidFill>
              </a:rPr>
              <a:t> Industrial </a:t>
            </a:r>
            <a:r>
              <a:rPr lang="it-IT" sz="1400" b="1" dirty="0" err="1">
                <a:solidFill>
                  <a:schemeClr val="bg1"/>
                </a:solidFill>
              </a:rPr>
              <a:t>Ergonomics</a:t>
            </a:r>
            <a:r>
              <a:rPr lang="it-IT" sz="1400" b="1" dirty="0">
                <a:solidFill>
                  <a:schemeClr val="bg1"/>
                </a:solidFill>
              </a:rPr>
              <a:t> 37 (2007)</a:t>
            </a:r>
          </a:p>
        </p:txBody>
      </p:sp>
      <p:sp>
        <p:nvSpPr>
          <p:cNvPr id="3" name="Rettangolo 2"/>
          <p:cNvSpPr/>
          <p:nvPr/>
        </p:nvSpPr>
        <p:spPr>
          <a:xfrm>
            <a:off x="7536160" y="4074934"/>
            <a:ext cx="3024337" cy="259442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 descr="2009_06_11_10_09_27__14_Ergo-kitchen-tool-combo.jpg"/>
          <p:cNvPicPr>
            <a:picLocks noChangeAspect="1"/>
          </p:cNvPicPr>
          <p:nvPr/>
        </p:nvPicPr>
        <p:blipFill>
          <a:blip r:embed="rId3" cstate="print"/>
          <a:srcRect b="47741"/>
          <a:stretch>
            <a:fillRect/>
          </a:stretch>
        </p:blipFill>
        <p:spPr>
          <a:xfrm>
            <a:off x="1524000" y="3357562"/>
            <a:ext cx="5238750" cy="1652588"/>
          </a:xfrm>
          <a:prstGeom prst="rect">
            <a:avLst/>
          </a:prstGeom>
        </p:spPr>
      </p:pic>
      <p:pic>
        <p:nvPicPr>
          <p:cNvPr id="6" name="Picture 4" descr="G:\IMMAGINI 11agosto\IMMAGINI\FISIOTERAPIA\MANO\TM\RIZO AD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36" r="2704" b="49188"/>
          <a:stretch>
            <a:fillRect/>
          </a:stretch>
        </p:blipFill>
        <p:spPr bwMode="auto">
          <a:xfrm>
            <a:off x="1524000" y="1500175"/>
            <a:ext cx="2000232" cy="200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mirror\Desktop\Nuova cartella\DSCN2933.jpg"/>
          <p:cNvPicPr>
            <a:picLocks noChangeAspect="1" noChangeArrowheads="1"/>
          </p:cNvPicPr>
          <p:nvPr/>
        </p:nvPicPr>
        <p:blipFill>
          <a:blip r:embed="rId5" cstate="print"/>
          <a:srcRect l="13734" t="11526" r="10732" b="9152"/>
          <a:stretch>
            <a:fillRect/>
          </a:stretch>
        </p:blipFill>
        <p:spPr bwMode="auto">
          <a:xfrm>
            <a:off x="1524002" y="4963033"/>
            <a:ext cx="2500297" cy="1894967"/>
          </a:xfrm>
          <a:prstGeom prst="rect">
            <a:avLst/>
          </a:prstGeom>
          <a:noFill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24298" y="5000636"/>
            <a:ext cx="2357454" cy="1857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Immagine 12" descr="82643_1000x1000.jpg"/>
          <p:cNvPicPr>
            <a:picLocks noChangeAspect="1"/>
          </p:cNvPicPr>
          <p:nvPr/>
        </p:nvPicPr>
        <p:blipFill>
          <a:blip r:embed="rId7" cstate="print"/>
          <a:srcRect l="16666" r="38542"/>
          <a:stretch>
            <a:fillRect/>
          </a:stretch>
        </p:blipFill>
        <p:spPr>
          <a:xfrm>
            <a:off x="8716104" y="1714488"/>
            <a:ext cx="1951897" cy="5143512"/>
          </a:xfrm>
          <a:prstGeom prst="rect">
            <a:avLst/>
          </a:prstGeom>
        </p:spPr>
      </p:pic>
      <p:pic>
        <p:nvPicPr>
          <p:cNvPr id="12" name="Immagine 11" descr="7_unusual_products_to_aid_arthritis_cajeo.jpg"/>
          <p:cNvPicPr>
            <a:picLocks noChangeAspect="1"/>
          </p:cNvPicPr>
          <p:nvPr/>
        </p:nvPicPr>
        <p:blipFill>
          <a:blip r:embed="rId8" cstate="print"/>
          <a:srcRect r="1390"/>
          <a:stretch>
            <a:fillRect/>
          </a:stretch>
        </p:blipFill>
        <p:spPr>
          <a:xfrm>
            <a:off x="5524496" y="1500175"/>
            <a:ext cx="1714512" cy="2000263"/>
          </a:xfrm>
          <a:prstGeom prst="rect">
            <a:avLst/>
          </a:prstGeom>
        </p:spPr>
      </p:pic>
      <p:pic>
        <p:nvPicPr>
          <p:cNvPr id="15" name="Immagine 14" descr="7_unusual_products_to_aid_arthritis_bwkji.jpg"/>
          <p:cNvPicPr>
            <a:picLocks noChangeAspect="1"/>
          </p:cNvPicPr>
          <p:nvPr/>
        </p:nvPicPr>
        <p:blipFill>
          <a:blip r:embed="rId9" cstate="print"/>
          <a:srcRect l="12000" t="16532" b="17571"/>
          <a:stretch>
            <a:fillRect/>
          </a:stretch>
        </p:blipFill>
        <p:spPr>
          <a:xfrm>
            <a:off x="6381752" y="5000636"/>
            <a:ext cx="2364946" cy="1857364"/>
          </a:xfrm>
          <a:prstGeom prst="rect">
            <a:avLst/>
          </a:prstGeom>
        </p:spPr>
      </p:pic>
      <p:pic>
        <p:nvPicPr>
          <p:cNvPr id="16" name="Immagine 15" descr="7_unusual_products_to_aid_arthritis_pz2nh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738942" y="3429000"/>
            <a:ext cx="2000250" cy="1619250"/>
          </a:xfrm>
          <a:prstGeom prst="rect">
            <a:avLst/>
          </a:prstGeom>
        </p:spPr>
      </p:pic>
      <p:pic>
        <p:nvPicPr>
          <p:cNvPr id="17" name="Immagine 16" descr="img57c.jpg"/>
          <p:cNvPicPr>
            <a:picLocks noChangeAspect="1"/>
          </p:cNvPicPr>
          <p:nvPr/>
        </p:nvPicPr>
        <p:blipFill>
          <a:blip r:embed="rId11" cstate="print"/>
          <a:srcRect l="10801" r="6881"/>
          <a:stretch>
            <a:fillRect/>
          </a:stretch>
        </p:blipFill>
        <p:spPr>
          <a:xfrm>
            <a:off x="7239008" y="1500174"/>
            <a:ext cx="1500198" cy="1966912"/>
          </a:xfrm>
          <a:prstGeom prst="rect">
            <a:avLst/>
          </a:prstGeom>
        </p:spPr>
      </p:pic>
      <p:pic>
        <p:nvPicPr>
          <p:cNvPr id="7" name="Picture 4" descr="G:\IMMAGINI 11agosto\IMMAGINI\FISIOTERAPIA\MANO\TM\RIZO ADL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5" t="50000" r="50271" b="3333"/>
          <a:stretch/>
        </p:blipFill>
        <p:spPr bwMode="auto">
          <a:xfrm>
            <a:off x="3524232" y="1357298"/>
            <a:ext cx="2143140" cy="207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Connettore 1 18"/>
          <p:cNvCxnSpPr/>
          <p:nvPr/>
        </p:nvCxnSpPr>
        <p:spPr>
          <a:xfrm>
            <a:off x="1524000" y="1500174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ttore 1 19"/>
          <p:cNvCxnSpPr/>
          <p:nvPr/>
        </p:nvCxnSpPr>
        <p:spPr>
          <a:xfrm>
            <a:off x="1524000" y="6856412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ttore 1 20"/>
          <p:cNvCxnSpPr/>
          <p:nvPr/>
        </p:nvCxnSpPr>
        <p:spPr>
          <a:xfrm rot="5400000" flipH="1" flipV="1">
            <a:off x="7988293" y="4179087"/>
            <a:ext cx="5358620" cy="7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ttore 1 24"/>
          <p:cNvCxnSpPr/>
          <p:nvPr/>
        </p:nvCxnSpPr>
        <p:spPr>
          <a:xfrm rot="5400000" flipH="1" flipV="1">
            <a:off x="-1154913" y="4178293"/>
            <a:ext cx="5358620" cy="7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ttore 1 25"/>
          <p:cNvCxnSpPr/>
          <p:nvPr/>
        </p:nvCxnSpPr>
        <p:spPr>
          <a:xfrm rot="5400000" flipH="1" flipV="1">
            <a:off x="6060293" y="4178293"/>
            <a:ext cx="5358620" cy="7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ttore 1 26"/>
          <p:cNvCxnSpPr/>
          <p:nvPr/>
        </p:nvCxnSpPr>
        <p:spPr>
          <a:xfrm>
            <a:off x="1524000" y="3429000"/>
            <a:ext cx="7215206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ttore 1 27"/>
          <p:cNvCxnSpPr/>
          <p:nvPr/>
        </p:nvCxnSpPr>
        <p:spPr>
          <a:xfrm>
            <a:off x="1524000" y="5000636"/>
            <a:ext cx="7215206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Immagine 21" descr="RIZO  LAVANDINO.png"/>
          <p:cNvPicPr>
            <a:picLocks noChangeAspect="1"/>
          </p:cNvPicPr>
          <p:nvPr/>
        </p:nvPicPr>
        <p:blipFill>
          <a:blip r:embed="rId12" cstate="print"/>
          <a:srcRect l="55409"/>
          <a:stretch>
            <a:fillRect/>
          </a:stretch>
        </p:blipFill>
        <p:spPr>
          <a:xfrm>
            <a:off x="7881950" y="3429000"/>
            <a:ext cx="2844000" cy="3429000"/>
          </a:xfrm>
          <a:prstGeom prst="rect">
            <a:avLst/>
          </a:prstGeom>
        </p:spPr>
      </p:pic>
      <p:pic>
        <p:nvPicPr>
          <p:cNvPr id="23" name="Picture 2" descr="http://www.edilsinergica.it/public/faidate/MISCELATORE4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8096264" y="1571612"/>
            <a:ext cx="2571736" cy="185738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24" name="Immagine 23" descr="thumbnail.asp3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453058" y="4572008"/>
            <a:ext cx="2571736" cy="228599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29" name="Picture 2" descr="C:\Documents and Settings\mirror\Desktop\Nuova cartella\DSCN2931.jpg"/>
          <p:cNvPicPr>
            <a:picLocks noChangeAspect="1" noChangeArrowheads="1"/>
          </p:cNvPicPr>
          <p:nvPr/>
        </p:nvPicPr>
        <p:blipFill>
          <a:blip r:embed="rId15" cstate="print"/>
          <a:srcRect l="29757" t="27458" r="29043" b="5423"/>
          <a:stretch>
            <a:fillRect/>
          </a:stretch>
        </p:blipFill>
        <p:spPr bwMode="auto">
          <a:xfrm>
            <a:off x="5453058" y="1500174"/>
            <a:ext cx="2593998" cy="314536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 t="32308"/>
          <a:stretch>
            <a:fillRect/>
          </a:stretch>
        </p:blipFill>
        <p:spPr bwMode="auto">
          <a:xfrm>
            <a:off x="6238876" y="3571876"/>
            <a:ext cx="4225536" cy="3143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Immagine 17" descr="articoli packaging.png"/>
          <p:cNvPicPr>
            <a:picLocks noChangeAspect="1"/>
          </p:cNvPicPr>
          <p:nvPr/>
        </p:nvPicPr>
        <p:blipFill>
          <a:blip r:embed="rId4" cstate="print"/>
          <a:srcRect b="51724"/>
          <a:stretch>
            <a:fillRect/>
          </a:stretch>
        </p:blipFill>
        <p:spPr>
          <a:xfrm>
            <a:off x="5167306" y="2214554"/>
            <a:ext cx="5286412" cy="1285884"/>
          </a:xfrm>
          <a:prstGeom prst="rect">
            <a:avLst/>
          </a:prstGeom>
        </p:spPr>
      </p:pic>
      <p:pic>
        <p:nvPicPr>
          <p:cNvPr id="10250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38282" y="3429000"/>
            <a:ext cx="2939132" cy="994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51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38282" y="4357694"/>
            <a:ext cx="2857489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52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38282" y="5143490"/>
            <a:ext cx="2857488" cy="1714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 r="70175" b="68679"/>
          <a:stretch>
            <a:fillRect/>
          </a:stretch>
        </p:blipFill>
        <p:spPr bwMode="auto">
          <a:xfrm>
            <a:off x="4952992" y="3643314"/>
            <a:ext cx="1260274" cy="1454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8" cstate="print"/>
          <a:srcRect l="32981" r="38279" b="66359"/>
          <a:stretch>
            <a:fillRect/>
          </a:stretch>
        </p:blipFill>
        <p:spPr bwMode="auto">
          <a:xfrm>
            <a:off x="4952992" y="5143512"/>
            <a:ext cx="1214446" cy="17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Immagine 24" descr="articoli packaging.png"/>
          <p:cNvPicPr>
            <a:picLocks noChangeAspect="1"/>
          </p:cNvPicPr>
          <p:nvPr/>
        </p:nvPicPr>
        <p:blipFill>
          <a:blip r:embed="rId4" cstate="print"/>
          <a:srcRect t="51264"/>
          <a:stretch>
            <a:fillRect/>
          </a:stretch>
        </p:blipFill>
        <p:spPr>
          <a:xfrm>
            <a:off x="1666845" y="2071678"/>
            <a:ext cx="3000363" cy="1357322"/>
          </a:xfrm>
          <a:prstGeom prst="rect">
            <a:avLst/>
          </a:prstGeom>
        </p:spPr>
      </p:pic>
      <p:sp>
        <p:nvSpPr>
          <p:cNvPr id="27" name="Titolo 1"/>
          <p:cNvSpPr>
            <a:spLocks noGrp="1"/>
          </p:cNvSpPr>
          <p:nvPr>
            <p:ph type="title"/>
          </p:nvPr>
        </p:nvSpPr>
        <p:spPr>
          <a:xfrm>
            <a:off x="2052638" y="-151991"/>
            <a:ext cx="8229600" cy="1143000"/>
          </a:xfrm>
        </p:spPr>
        <p:txBody>
          <a:bodyPr/>
          <a:lstStyle/>
          <a:p>
            <a:r>
              <a:rPr lang="it-IT" b="1" dirty="0"/>
              <a:t>RISK FACTORS</a:t>
            </a:r>
            <a:endParaRPr lang="it-IT" dirty="0"/>
          </a:p>
        </p:txBody>
      </p:sp>
      <p:sp>
        <p:nvSpPr>
          <p:cNvPr id="11" name="CasellaDiTesto 10"/>
          <p:cNvSpPr txBox="1"/>
          <p:nvPr/>
        </p:nvSpPr>
        <p:spPr>
          <a:xfrm rot="20264770">
            <a:off x="1493135" y="975550"/>
            <a:ext cx="3124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/>
              <a:t>SMALL-DIAMETER HANDLES</a:t>
            </a:r>
          </a:p>
        </p:txBody>
      </p:sp>
      <p:sp>
        <p:nvSpPr>
          <p:cNvPr id="12" name="CasellaDiTesto 11"/>
          <p:cNvSpPr txBox="1"/>
          <p:nvPr/>
        </p:nvSpPr>
        <p:spPr>
          <a:xfrm rot="20351354">
            <a:off x="6976226" y="1190991"/>
            <a:ext cx="3961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/>
              <a:t>SLIPPERY SURFACES</a:t>
            </a:r>
          </a:p>
        </p:txBody>
      </p:sp>
      <p:sp>
        <p:nvSpPr>
          <p:cNvPr id="13" name="CasellaDiTesto 12"/>
          <p:cNvSpPr txBox="1"/>
          <p:nvPr/>
        </p:nvSpPr>
        <p:spPr>
          <a:xfrm rot="20174001">
            <a:off x="4481218" y="1215981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/>
              <a:t>EXCESSIVE STRESS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776</Words>
  <Application>Microsoft Office PowerPoint</Application>
  <PresentationFormat>Grand écran</PresentationFormat>
  <Paragraphs>113</Paragraphs>
  <Slides>27</Slides>
  <Notes>9</Notes>
  <HiddenSlides>0</HiddenSlides>
  <MMClips>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27</vt:i4>
      </vt:variant>
    </vt:vector>
  </HeadingPairs>
  <TitlesOfParts>
    <vt:vector size="33" baseType="lpstr">
      <vt:lpstr>Arial-BoldMT</vt:lpstr>
      <vt:lpstr>Arial</vt:lpstr>
      <vt:lpstr>Calibri</vt:lpstr>
      <vt:lpstr>Calibri Light</vt:lpstr>
      <vt:lpstr>Times New Roman</vt:lpstr>
      <vt:lpstr>Thème Office</vt:lpstr>
      <vt:lpstr>Rhizarthrose non opérée</vt:lpstr>
      <vt:lpstr>Signes radiologiques</vt:lpstr>
      <vt:lpstr>The concept of the first M1M2 metacarpal arch  R. Duché, A. Trabelsi, Hand Surgery Rehab., 41, 2022, 163-170</vt:lpstr>
      <vt:lpstr>Examen clinique</vt:lpstr>
      <vt:lpstr>État « normal »:  F key pinch &gt; F pince Termino-Term.  stade 1 ou 2 rhizarthrose: F pince Termino-Term.  &gt; F key pinch  </vt:lpstr>
      <vt:lpstr>Bilan fonctionnel</vt:lpstr>
      <vt:lpstr>Les traitements conservateurs</vt:lpstr>
      <vt:lpstr>Les orthèses</vt:lpstr>
      <vt:lpstr>Traitements kiné</vt:lpstr>
      <vt:lpstr>Techniques et programmes d’auto-rééducation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Education proprioceptive </vt:lpstr>
      <vt:lpstr>Présentation PowerPoint</vt:lpstr>
      <vt:lpstr>Économie articulaire</vt:lpstr>
      <vt:lpstr>Utiliser les autres doigts</vt:lpstr>
      <vt:lpstr>Présentation PowerPoint</vt:lpstr>
      <vt:lpstr>Eviter les taches prolongées</vt:lpstr>
      <vt:lpstr>Présentation PowerPoint</vt:lpstr>
      <vt:lpstr>Présentation PowerPoint</vt:lpstr>
      <vt:lpstr>MODIFY THE HANDLE OF COMMON TOOLS</vt:lpstr>
      <vt:lpstr>Présentation PowerPoint</vt:lpstr>
      <vt:lpstr>RISK FACTORS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 boutan</dc:creator>
  <cp:lastModifiedBy>michel boutan</cp:lastModifiedBy>
  <cp:revision>22</cp:revision>
  <dcterms:created xsi:type="dcterms:W3CDTF">2026-06-22T15:35:38Z</dcterms:created>
  <dcterms:modified xsi:type="dcterms:W3CDTF">2026-07-01T08:53:28Z</dcterms:modified>
</cp:coreProperties>
</file>