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64" r:id="rId2"/>
    <p:sldId id="319" r:id="rId3"/>
    <p:sldId id="283" r:id="rId4"/>
    <p:sldId id="322" r:id="rId5"/>
    <p:sldId id="276" r:id="rId6"/>
    <p:sldId id="281" r:id="rId7"/>
    <p:sldId id="266" r:id="rId8"/>
    <p:sldId id="286" r:id="rId9"/>
    <p:sldId id="273" r:id="rId10"/>
    <p:sldId id="288" r:id="rId11"/>
    <p:sldId id="289" r:id="rId12"/>
    <p:sldId id="334" r:id="rId13"/>
    <p:sldId id="335" r:id="rId14"/>
    <p:sldId id="338" r:id="rId15"/>
    <p:sldId id="337" r:id="rId16"/>
    <p:sldId id="336" r:id="rId17"/>
    <p:sldId id="339" r:id="rId18"/>
    <p:sldId id="304" r:id="rId19"/>
    <p:sldId id="327" r:id="rId20"/>
    <p:sldId id="307" r:id="rId21"/>
    <p:sldId id="330" r:id="rId22"/>
    <p:sldId id="308" r:id="rId23"/>
    <p:sldId id="309" r:id="rId24"/>
    <p:sldId id="329" r:id="rId25"/>
    <p:sldId id="310" r:id="rId26"/>
    <p:sldId id="313" r:id="rId27"/>
    <p:sldId id="311" r:id="rId28"/>
    <p:sldId id="312" r:id="rId29"/>
    <p:sldId id="314" r:id="rId30"/>
    <p:sldId id="315" r:id="rId31"/>
    <p:sldId id="316" r:id="rId32"/>
    <p:sldId id="317" r:id="rId33"/>
    <p:sldId id="340" r:id="rId34"/>
    <p:sldId id="326" r:id="rId35"/>
    <p:sldId id="280" r:id="rId36"/>
    <p:sldId id="265" r:id="rId37"/>
    <p:sldId id="303" r:id="rId38"/>
    <p:sldId id="258" r:id="rId39"/>
    <p:sldId id="301" r:id="rId40"/>
    <p:sldId id="300" r:id="rId41"/>
    <p:sldId id="323" r:id="rId42"/>
    <p:sldId id="259" r:id="rId43"/>
    <p:sldId id="257" r:id="rId44"/>
    <p:sldId id="261" r:id="rId45"/>
    <p:sldId id="262" r:id="rId46"/>
    <p:sldId id="263" r:id="rId47"/>
    <p:sldId id="324" r:id="rId48"/>
    <p:sldId id="341"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1" autoAdjust="0"/>
    <p:restoredTop sz="88928" autoAdjust="0"/>
  </p:normalViewPr>
  <p:slideViewPr>
    <p:cSldViewPr snapToGrid="0">
      <p:cViewPr varScale="1">
        <p:scale>
          <a:sx n="79" d="100"/>
          <a:sy n="79" d="100"/>
        </p:scale>
        <p:origin x="72" y="548"/>
      </p:cViewPr>
      <p:guideLst/>
    </p:cSldViewPr>
  </p:slideViewPr>
  <p:notesTextViewPr>
    <p:cViewPr>
      <p:scale>
        <a:sx n="1" d="1"/>
        <a:sy n="1" d="1"/>
      </p:scale>
      <p:origin x="0" y="0"/>
    </p:cViewPr>
  </p:notesTextViewPr>
  <p:notesViewPr>
    <p:cSldViewPr snapToGrid="0">
      <p:cViewPr varScale="1">
        <p:scale>
          <a:sx n="78" d="100"/>
          <a:sy n="78" d="100"/>
        </p:scale>
        <p:origin x="2780"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067A7-4F48-4451-B7DA-4CA7109C0AFE}" type="doc">
      <dgm:prSet loTypeId="urn:microsoft.com/office/officeart/2005/8/layout/default" loCatId="list" qsTypeId="urn:microsoft.com/office/officeart/2005/8/quickstyle/3d1" qsCatId="3D" csTypeId="urn:microsoft.com/office/officeart/2005/8/colors/colorful3" csCatId="colorful" phldr="1"/>
      <dgm:spPr/>
      <dgm:t>
        <a:bodyPr/>
        <a:lstStyle/>
        <a:p>
          <a:endParaRPr lang="fr-FR"/>
        </a:p>
      </dgm:t>
    </dgm:pt>
    <dgm:pt modelId="{FC540F98-96A9-4363-9212-50C621521A19}">
      <dgm:prSet phldrT="[Texte]" custT="1"/>
      <dgm:spPr/>
      <dgm:t>
        <a:bodyPr/>
        <a:lstStyle/>
        <a:p>
          <a:r>
            <a:rPr lang="fr-FR" altLang="fr-FR" sz="2800" dirty="0">
              <a:latin typeface="Arial" panose="020B0604020202020204" pitchFamily="34" charset="0"/>
            </a:rPr>
            <a:t>Maintenir le glissement tendineux</a:t>
          </a:r>
          <a:endParaRPr lang="fr-FR" sz="2800" dirty="0"/>
        </a:p>
      </dgm:t>
    </dgm:pt>
    <dgm:pt modelId="{0BEBDCCD-B9B7-4B4C-875B-01C1677B130E}" type="parTrans" cxnId="{DD6BAD07-40E2-4F98-B9E5-2555001B90EE}">
      <dgm:prSet/>
      <dgm:spPr/>
      <dgm:t>
        <a:bodyPr/>
        <a:lstStyle/>
        <a:p>
          <a:endParaRPr lang="fr-FR"/>
        </a:p>
      </dgm:t>
    </dgm:pt>
    <dgm:pt modelId="{69730E57-345E-4906-AC1C-CE2F58248D2A}" type="sibTrans" cxnId="{DD6BAD07-40E2-4F98-B9E5-2555001B90EE}">
      <dgm:prSet/>
      <dgm:spPr/>
      <dgm:t>
        <a:bodyPr/>
        <a:lstStyle/>
        <a:p>
          <a:endParaRPr lang="fr-FR"/>
        </a:p>
      </dgm:t>
    </dgm:pt>
    <dgm:pt modelId="{26CF24BD-C13B-4F2E-B353-3DB06F0A7218}">
      <dgm:prSet phldrT="[Texte]" custT="1"/>
      <dgm:spPr/>
      <dgm:t>
        <a:bodyPr/>
        <a:lstStyle/>
        <a:p>
          <a:r>
            <a:rPr lang="fr-FR" altLang="fr-FR" sz="2800" dirty="0">
              <a:latin typeface="Arial" panose="020B0604020202020204" pitchFamily="34" charset="0"/>
            </a:rPr>
            <a:t>Eviter les adhérences</a:t>
          </a:r>
          <a:endParaRPr lang="fr-FR" sz="2800" dirty="0"/>
        </a:p>
      </dgm:t>
    </dgm:pt>
    <dgm:pt modelId="{6A76AF79-8C8B-4E29-A330-48616B905C3D}" type="parTrans" cxnId="{FFA62C78-2D2A-4AAD-9FFD-647F128D37C7}">
      <dgm:prSet/>
      <dgm:spPr/>
      <dgm:t>
        <a:bodyPr/>
        <a:lstStyle/>
        <a:p>
          <a:endParaRPr lang="fr-FR"/>
        </a:p>
      </dgm:t>
    </dgm:pt>
    <dgm:pt modelId="{C3C2F712-8CE9-4FAD-8749-783DA0373809}" type="sibTrans" cxnId="{FFA62C78-2D2A-4AAD-9FFD-647F128D37C7}">
      <dgm:prSet/>
      <dgm:spPr/>
      <dgm:t>
        <a:bodyPr/>
        <a:lstStyle/>
        <a:p>
          <a:endParaRPr lang="fr-FR"/>
        </a:p>
      </dgm:t>
    </dgm:pt>
    <dgm:pt modelId="{19590FC6-0302-4281-ACA6-613B8E8FF198}">
      <dgm:prSet phldrT="[Texte]" custT="1"/>
      <dgm:spPr/>
      <dgm:t>
        <a:bodyPr/>
        <a:lstStyle/>
        <a:p>
          <a:pPr>
            <a:buFont typeface="Arial" panose="020B0604020202020204" pitchFamily="34" charset="0"/>
            <a:buChar char="•"/>
          </a:pPr>
          <a:r>
            <a:rPr lang="fr-FR" altLang="fr-FR" sz="2800" dirty="0">
              <a:latin typeface="Arial" panose="020B0604020202020204" pitchFamily="34" charset="0"/>
            </a:rPr>
            <a:t>Protéger la suture contre la rupture</a:t>
          </a:r>
          <a:endParaRPr lang="fr-FR" sz="2800" dirty="0"/>
        </a:p>
      </dgm:t>
    </dgm:pt>
    <dgm:pt modelId="{6CA94A95-34C2-4BA2-A040-9A2497D3E57C}" type="parTrans" cxnId="{CF625279-5746-456C-9751-7520BCBD0F58}">
      <dgm:prSet/>
      <dgm:spPr/>
      <dgm:t>
        <a:bodyPr/>
        <a:lstStyle/>
        <a:p>
          <a:endParaRPr lang="fr-FR"/>
        </a:p>
      </dgm:t>
    </dgm:pt>
    <dgm:pt modelId="{A66470BD-6504-4D08-9BC9-C8BD293618A1}" type="sibTrans" cxnId="{CF625279-5746-456C-9751-7520BCBD0F58}">
      <dgm:prSet/>
      <dgm:spPr/>
      <dgm:t>
        <a:bodyPr/>
        <a:lstStyle/>
        <a:p>
          <a:endParaRPr lang="fr-FR"/>
        </a:p>
      </dgm:t>
    </dgm:pt>
    <dgm:pt modelId="{AAB688D0-32A1-4412-8F0B-E04B5DE399FD}">
      <dgm:prSet phldrT="[Texte]" custT="1"/>
      <dgm:spPr/>
      <dgm:t>
        <a:bodyPr/>
        <a:lstStyle/>
        <a:p>
          <a:pPr>
            <a:buFont typeface="Arial" panose="020B0604020202020204" pitchFamily="34" charset="0"/>
            <a:buChar char="•"/>
          </a:pPr>
          <a:r>
            <a:rPr lang="fr-FR" altLang="fr-FR" sz="2800" dirty="0">
              <a:latin typeface="Arial" panose="020B0604020202020204" pitchFamily="34" charset="0"/>
            </a:rPr>
            <a:t>Meilleur résultat fonctionnel possible</a:t>
          </a:r>
          <a:endParaRPr lang="fr-FR" sz="2800" dirty="0"/>
        </a:p>
      </dgm:t>
    </dgm:pt>
    <dgm:pt modelId="{0CDFD422-36D9-4C5A-B79A-E12BF55CB485}" type="parTrans" cxnId="{C6DB0F04-50E7-4D98-884C-0FD02C96C91C}">
      <dgm:prSet/>
      <dgm:spPr/>
      <dgm:t>
        <a:bodyPr/>
        <a:lstStyle/>
        <a:p>
          <a:endParaRPr lang="fr-FR"/>
        </a:p>
      </dgm:t>
    </dgm:pt>
    <dgm:pt modelId="{2F64E41C-B1CE-4075-8789-6E3C01C8F00B}" type="sibTrans" cxnId="{C6DB0F04-50E7-4D98-884C-0FD02C96C91C}">
      <dgm:prSet/>
      <dgm:spPr/>
      <dgm:t>
        <a:bodyPr/>
        <a:lstStyle/>
        <a:p>
          <a:endParaRPr lang="fr-FR"/>
        </a:p>
      </dgm:t>
    </dgm:pt>
    <dgm:pt modelId="{A2C1859D-674A-4E26-8683-9744B8573A1C}" type="pres">
      <dgm:prSet presAssocID="{C3F067A7-4F48-4451-B7DA-4CA7109C0AFE}" presName="diagram" presStyleCnt="0">
        <dgm:presLayoutVars>
          <dgm:dir/>
          <dgm:resizeHandles val="exact"/>
        </dgm:presLayoutVars>
      </dgm:prSet>
      <dgm:spPr/>
    </dgm:pt>
    <dgm:pt modelId="{69722508-32B1-4DFC-938A-AE0039517459}" type="pres">
      <dgm:prSet presAssocID="{FC540F98-96A9-4363-9212-50C621521A19}" presName="node" presStyleLbl="node1" presStyleIdx="0" presStyleCnt="4" custLinFactNeighborX="-1252" custLinFactNeighborY="-148">
        <dgm:presLayoutVars>
          <dgm:bulletEnabled val="1"/>
        </dgm:presLayoutVars>
      </dgm:prSet>
      <dgm:spPr/>
    </dgm:pt>
    <dgm:pt modelId="{113CD1C2-07CA-4483-B477-B054EEE3B002}" type="pres">
      <dgm:prSet presAssocID="{69730E57-345E-4906-AC1C-CE2F58248D2A}" presName="sibTrans" presStyleCnt="0"/>
      <dgm:spPr/>
    </dgm:pt>
    <dgm:pt modelId="{9C5C5817-917A-4FAE-905E-663ED0686A93}" type="pres">
      <dgm:prSet presAssocID="{26CF24BD-C13B-4F2E-B353-3DB06F0A7218}" presName="node" presStyleLbl="node1" presStyleIdx="1" presStyleCnt="4" custLinFactNeighborY="-496">
        <dgm:presLayoutVars>
          <dgm:bulletEnabled val="1"/>
        </dgm:presLayoutVars>
      </dgm:prSet>
      <dgm:spPr/>
    </dgm:pt>
    <dgm:pt modelId="{52157845-036D-4D8F-8838-ECF578F0123C}" type="pres">
      <dgm:prSet presAssocID="{C3C2F712-8CE9-4FAD-8749-783DA0373809}" presName="sibTrans" presStyleCnt="0"/>
      <dgm:spPr/>
    </dgm:pt>
    <dgm:pt modelId="{4725A993-5850-401C-B63C-421E15A0CA04}" type="pres">
      <dgm:prSet presAssocID="{19590FC6-0302-4281-ACA6-613B8E8FF198}" presName="node" presStyleLbl="node1" presStyleIdx="2" presStyleCnt="4" custLinFactNeighborX="-626" custLinFactNeighborY="-148">
        <dgm:presLayoutVars>
          <dgm:bulletEnabled val="1"/>
        </dgm:presLayoutVars>
      </dgm:prSet>
      <dgm:spPr/>
    </dgm:pt>
    <dgm:pt modelId="{D63DA9FD-9B64-491B-8B46-44326E507813}" type="pres">
      <dgm:prSet presAssocID="{A66470BD-6504-4D08-9BC9-C8BD293618A1}" presName="sibTrans" presStyleCnt="0"/>
      <dgm:spPr/>
    </dgm:pt>
    <dgm:pt modelId="{3BDAA28E-54AF-4E33-A9E5-A0B1BDB1C4D1}" type="pres">
      <dgm:prSet presAssocID="{AAB688D0-32A1-4412-8F0B-E04B5DE399FD}" presName="node" presStyleLbl="node1" presStyleIdx="3" presStyleCnt="4" custLinFactNeighborX="-626" custLinFactNeighborY="-148">
        <dgm:presLayoutVars>
          <dgm:bulletEnabled val="1"/>
        </dgm:presLayoutVars>
      </dgm:prSet>
      <dgm:spPr/>
    </dgm:pt>
  </dgm:ptLst>
  <dgm:cxnLst>
    <dgm:cxn modelId="{C6DB0F04-50E7-4D98-884C-0FD02C96C91C}" srcId="{C3F067A7-4F48-4451-B7DA-4CA7109C0AFE}" destId="{AAB688D0-32A1-4412-8F0B-E04B5DE399FD}" srcOrd="3" destOrd="0" parTransId="{0CDFD422-36D9-4C5A-B79A-E12BF55CB485}" sibTransId="{2F64E41C-B1CE-4075-8789-6E3C01C8F00B}"/>
    <dgm:cxn modelId="{DD6BAD07-40E2-4F98-B9E5-2555001B90EE}" srcId="{C3F067A7-4F48-4451-B7DA-4CA7109C0AFE}" destId="{FC540F98-96A9-4363-9212-50C621521A19}" srcOrd="0" destOrd="0" parTransId="{0BEBDCCD-B9B7-4B4C-875B-01C1677B130E}" sibTransId="{69730E57-345E-4906-AC1C-CE2F58248D2A}"/>
    <dgm:cxn modelId="{46051D1B-4406-4257-BE78-ED804FDEBBC6}" type="presOf" srcId="{C3F067A7-4F48-4451-B7DA-4CA7109C0AFE}" destId="{A2C1859D-674A-4E26-8683-9744B8573A1C}" srcOrd="0" destOrd="0" presId="urn:microsoft.com/office/officeart/2005/8/layout/default"/>
    <dgm:cxn modelId="{44B4455B-1A36-463A-B329-D91A4E99D227}" type="presOf" srcId="{AAB688D0-32A1-4412-8F0B-E04B5DE399FD}" destId="{3BDAA28E-54AF-4E33-A9E5-A0B1BDB1C4D1}" srcOrd="0" destOrd="0" presId="urn:microsoft.com/office/officeart/2005/8/layout/default"/>
    <dgm:cxn modelId="{4FE36556-9581-4B91-AFDA-5A62A07E15FD}" type="presOf" srcId="{26CF24BD-C13B-4F2E-B353-3DB06F0A7218}" destId="{9C5C5817-917A-4FAE-905E-663ED0686A93}" srcOrd="0" destOrd="0" presId="urn:microsoft.com/office/officeart/2005/8/layout/default"/>
    <dgm:cxn modelId="{10509977-7708-4974-9133-7477871C377C}" type="presOf" srcId="{FC540F98-96A9-4363-9212-50C621521A19}" destId="{69722508-32B1-4DFC-938A-AE0039517459}" srcOrd="0" destOrd="0" presId="urn:microsoft.com/office/officeart/2005/8/layout/default"/>
    <dgm:cxn modelId="{FFA62C78-2D2A-4AAD-9FFD-647F128D37C7}" srcId="{C3F067A7-4F48-4451-B7DA-4CA7109C0AFE}" destId="{26CF24BD-C13B-4F2E-B353-3DB06F0A7218}" srcOrd="1" destOrd="0" parTransId="{6A76AF79-8C8B-4E29-A330-48616B905C3D}" sibTransId="{C3C2F712-8CE9-4FAD-8749-783DA0373809}"/>
    <dgm:cxn modelId="{CF625279-5746-456C-9751-7520BCBD0F58}" srcId="{C3F067A7-4F48-4451-B7DA-4CA7109C0AFE}" destId="{19590FC6-0302-4281-ACA6-613B8E8FF198}" srcOrd="2" destOrd="0" parTransId="{6CA94A95-34C2-4BA2-A040-9A2497D3E57C}" sibTransId="{A66470BD-6504-4D08-9BC9-C8BD293618A1}"/>
    <dgm:cxn modelId="{B16D3FE9-D958-4BCE-8C89-F1AB387F1317}" type="presOf" srcId="{19590FC6-0302-4281-ACA6-613B8E8FF198}" destId="{4725A993-5850-401C-B63C-421E15A0CA04}" srcOrd="0" destOrd="0" presId="urn:microsoft.com/office/officeart/2005/8/layout/default"/>
    <dgm:cxn modelId="{01F2F71F-BD07-45F3-9019-F33E64098A2F}" type="presParOf" srcId="{A2C1859D-674A-4E26-8683-9744B8573A1C}" destId="{69722508-32B1-4DFC-938A-AE0039517459}" srcOrd="0" destOrd="0" presId="urn:microsoft.com/office/officeart/2005/8/layout/default"/>
    <dgm:cxn modelId="{F79FFD94-0882-4A8B-9675-D6FF78ED8DA4}" type="presParOf" srcId="{A2C1859D-674A-4E26-8683-9744B8573A1C}" destId="{113CD1C2-07CA-4483-B477-B054EEE3B002}" srcOrd="1" destOrd="0" presId="urn:microsoft.com/office/officeart/2005/8/layout/default"/>
    <dgm:cxn modelId="{B053E7F2-BC6B-4040-94FE-7928F1D51D43}" type="presParOf" srcId="{A2C1859D-674A-4E26-8683-9744B8573A1C}" destId="{9C5C5817-917A-4FAE-905E-663ED0686A93}" srcOrd="2" destOrd="0" presId="urn:microsoft.com/office/officeart/2005/8/layout/default"/>
    <dgm:cxn modelId="{4E8B1DB0-3CF0-4C85-B46E-AA616E63EFA0}" type="presParOf" srcId="{A2C1859D-674A-4E26-8683-9744B8573A1C}" destId="{52157845-036D-4D8F-8838-ECF578F0123C}" srcOrd="3" destOrd="0" presId="urn:microsoft.com/office/officeart/2005/8/layout/default"/>
    <dgm:cxn modelId="{0D673D43-0310-46C4-9921-92C95FC8F56D}" type="presParOf" srcId="{A2C1859D-674A-4E26-8683-9744B8573A1C}" destId="{4725A993-5850-401C-B63C-421E15A0CA04}" srcOrd="4" destOrd="0" presId="urn:microsoft.com/office/officeart/2005/8/layout/default"/>
    <dgm:cxn modelId="{1A032752-1A32-4597-BE32-077E941C465A}" type="presParOf" srcId="{A2C1859D-674A-4E26-8683-9744B8573A1C}" destId="{D63DA9FD-9B64-491B-8B46-44326E507813}" srcOrd="5" destOrd="0" presId="urn:microsoft.com/office/officeart/2005/8/layout/default"/>
    <dgm:cxn modelId="{15CFAE18-EC64-4EB3-97DA-45482FC94A15}" type="presParOf" srcId="{A2C1859D-674A-4E26-8683-9744B8573A1C}" destId="{3BDAA28E-54AF-4E33-A9E5-A0B1BDB1C4D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AE457-E8E0-497F-95E6-847773EB6330}"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fr-FR"/>
        </a:p>
      </dgm:t>
    </dgm:pt>
    <dgm:pt modelId="{6913D4DD-9EA4-41B8-B895-AE885EEEB88F}">
      <dgm:prSet phldrT="[Texte]" phldr="0" custT="1"/>
      <dgm:spPr/>
      <dgm:t>
        <a:bodyPr/>
        <a:lstStyle/>
        <a:p>
          <a:r>
            <a:rPr lang="fr-FR" sz="1800" dirty="0"/>
            <a:t>Effets biologiques</a:t>
          </a:r>
        </a:p>
      </dgm:t>
    </dgm:pt>
    <dgm:pt modelId="{BC8FF97C-6A64-4936-836F-1505FC8D1125}" type="parTrans" cxnId="{7CD76AF1-296F-4D49-89C6-E31D66498180}">
      <dgm:prSet/>
      <dgm:spPr/>
      <dgm:t>
        <a:bodyPr/>
        <a:lstStyle/>
        <a:p>
          <a:endParaRPr lang="fr-FR"/>
        </a:p>
      </dgm:t>
    </dgm:pt>
    <dgm:pt modelId="{4733469A-3F44-4D28-A035-ABD961DFD2D7}" type="sibTrans" cxnId="{7CD76AF1-296F-4D49-89C6-E31D66498180}">
      <dgm:prSet/>
      <dgm:spPr/>
      <dgm:t>
        <a:bodyPr/>
        <a:lstStyle/>
        <a:p>
          <a:endParaRPr lang="fr-FR"/>
        </a:p>
      </dgm:t>
    </dgm:pt>
    <dgm:pt modelId="{EF3B3C5F-467D-4A29-A6FD-2E818829D472}">
      <dgm:prSet phldrT="[Texte]" phldr="0" custT="1"/>
      <dgm:spPr/>
      <dgm:t>
        <a:bodyPr/>
        <a:lstStyle/>
        <a:p>
          <a:r>
            <a:rPr lang="fr-FR" sz="1800" dirty="0"/>
            <a:t>Effets mécaniques</a:t>
          </a:r>
        </a:p>
      </dgm:t>
    </dgm:pt>
    <dgm:pt modelId="{A100AC3D-FD24-470C-8E95-E7D31D1B1017}" type="parTrans" cxnId="{BEEC8ECA-FA8F-4183-A8E8-992BE38440F1}">
      <dgm:prSet/>
      <dgm:spPr/>
      <dgm:t>
        <a:bodyPr/>
        <a:lstStyle/>
        <a:p>
          <a:endParaRPr lang="fr-FR"/>
        </a:p>
      </dgm:t>
    </dgm:pt>
    <dgm:pt modelId="{B918FB0E-133A-4CD4-AF6E-B65FA6D58A9D}" type="sibTrans" cxnId="{BEEC8ECA-FA8F-4183-A8E8-992BE38440F1}">
      <dgm:prSet/>
      <dgm:spPr/>
      <dgm:t>
        <a:bodyPr/>
        <a:lstStyle/>
        <a:p>
          <a:endParaRPr lang="fr-FR"/>
        </a:p>
      </dgm:t>
    </dgm:pt>
    <dgm:pt modelId="{16322458-1BFF-4879-BC26-AC2F551A5FCE}">
      <dgm:prSet custT="1"/>
      <dgm:spPr/>
      <dgm:t>
        <a:bodyPr/>
        <a:lstStyle/>
        <a:p>
          <a:r>
            <a:rPr lang="fr-FR" sz="1800" dirty="0"/>
            <a:t>alignement des fibres de collagène</a:t>
          </a:r>
        </a:p>
      </dgm:t>
    </dgm:pt>
    <dgm:pt modelId="{8CB03BC0-7EB9-4585-99BF-91B6346487FF}" type="parTrans" cxnId="{E67881CD-1F2B-4C63-B09E-EBC8320DB0CD}">
      <dgm:prSet/>
      <dgm:spPr/>
      <dgm:t>
        <a:bodyPr/>
        <a:lstStyle/>
        <a:p>
          <a:endParaRPr lang="fr-FR"/>
        </a:p>
      </dgm:t>
    </dgm:pt>
    <dgm:pt modelId="{2D496B28-0826-41AD-8D1B-484502361BB1}" type="sibTrans" cxnId="{E67881CD-1F2B-4C63-B09E-EBC8320DB0CD}">
      <dgm:prSet/>
      <dgm:spPr/>
      <dgm:t>
        <a:bodyPr/>
        <a:lstStyle/>
        <a:p>
          <a:endParaRPr lang="fr-FR"/>
        </a:p>
      </dgm:t>
    </dgm:pt>
    <dgm:pt modelId="{27DB29E2-4EA3-431B-8ADE-42CDC277B25A}">
      <dgm:prSet custT="1"/>
      <dgm:spPr/>
      <dgm:t>
        <a:bodyPr/>
        <a:lstStyle/>
        <a:p>
          <a:r>
            <a:rPr lang="fr-FR" sz="1800" dirty="0"/>
            <a:t>diminution des adhérences désorganisées</a:t>
          </a:r>
        </a:p>
      </dgm:t>
    </dgm:pt>
    <dgm:pt modelId="{B11EC583-C249-4968-A9B5-39E26F4CDD47}" type="parTrans" cxnId="{0F06CF56-F2B2-4377-B196-F1F024B9EEFA}">
      <dgm:prSet/>
      <dgm:spPr/>
      <dgm:t>
        <a:bodyPr/>
        <a:lstStyle/>
        <a:p>
          <a:endParaRPr lang="fr-FR"/>
        </a:p>
      </dgm:t>
    </dgm:pt>
    <dgm:pt modelId="{7FE85340-4931-4707-8519-5A1A066BE4EE}" type="sibTrans" cxnId="{0F06CF56-F2B2-4377-B196-F1F024B9EEFA}">
      <dgm:prSet/>
      <dgm:spPr/>
      <dgm:t>
        <a:bodyPr/>
        <a:lstStyle/>
        <a:p>
          <a:endParaRPr lang="fr-FR"/>
        </a:p>
      </dgm:t>
    </dgm:pt>
    <dgm:pt modelId="{60551B97-7A6F-4D1E-9705-14D691C8ABF3}">
      <dgm:prSet custT="1"/>
      <dgm:spPr/>
      <dgm:t>
        <a:bodyPr/>
        <a:lstStyle/>
        <a:p>
          <a:r>
            <a:rPr lang="fr-FR" sz="1800" dirty="0"/>
            <a:t>amélioration de la nutrition synoviale</a:t>
          </a:r>
        </a:p>
      </dgm:t>
    </dgm:pt>
    <dgm:pt modelId="{A73FCEC7-3BD1-4CF6-B2CB-617FA02DA660}" type="parTrans" cxnId="{DC8577F6-A99B-4040-B01D-0E683F81E062}">
      <dgm:prSet/>
      <dgm:spPr/>
      <dgm:t>
        <a:bodyPr/>
        <a:lstStyle/>
        <a:p>
          <a:endParaRPr lang="fr-FR"/>
        </a:p>
      </dgm:t>
    </dgm:pt>
    <dgm:pt modelId="{F913E1E9-0D66-4B10-B5A3-BBC3362363BB}" type="sibTrans" cxnId="{DC8577F6-A99B-4040-B01D-0E683F81E062}">
      <dgm:prSet/>
      <dgm:spPr/>
      <dgm:t>
        <a:bodyPr/>
        <a:lstStyle/>
        <a:p>
          <a:endParaRPr lang="fr-FR"/>
        </a:p>
      </dgm:t>
    </dgm:pt>
    <dgm:pt modelId="{F56BE2C6-0925-433F-9DE7-5F907A450101}">
      <dgm:prSet custT="1"/>
      <dgm:spPr/>
      <dgm:t>
        <a:bodyPr/>
        <a:lstStyle/>
        <a:p>
          <a:r>
            <a:rPr lang="fr-FR" sz="1800" dirty="0"/>
            <a:t>maintien du glissement</a:t>
          </a:r>
        </a:p>
      </dgm:t>
    </dgm:pt>
    <dgm:pt modelId="{25E239B3-6488-4873-9771-16D589A38CFF}" type="parTrans" cxnId="{FFF4938B-BF3F-493E-897C-9782A6D4A962}">
      <dgm:prSet/>
      <dgm:spPr/>
      <dgm:t>
        <a:bodyPr/>
        <a:lstStyle/>
        <a:p>
          <a:endParaRPr lang="fr-FR"/>
        </a:p>
      </dgm:t>
    </dgm:pt>
    <dgm:pt modelId="{69469375-761C-485A-A2B1-4522422E743E}" type="sibTrans" cxnId="{FFF4938B-BF3F-493E-897C-9782A6D4A962}">
      <dgm:prSet/>
      <dgm:spPr/>
      <dgm:t>
        <a:bodyPr/>
        <a:lstStyle/>
        <a:p>
          <a:endParaRPr lang="fr-FR"/>
        </a:p>
      </dgm:t>
    </dgm:pt>
    <dgm:pt modelId="{336E589B-039E-457E-BFD7-6663931CB602}">
      <dgm:prSet custT="1"/>
      <dgm:spPr/>
      <dgm:t>
        <a:bodyPr/>
        <a:lstStyle/>
        <a:p>
          <a:r>
            <a:rPr lang="fr-FR" sz="1800" dirty="0"/>
            <a:t>diminution des zones d’</a:t>
          </a:r>
          <a:r>
            <a:rPr lang="fr-FR" sz="1800" dirty="0" err="1"/>
            <a:t>accollement</a:t>
          </a:r>
          <a:endParaRPr lang="fr-FR" sz="1800" dirty="0"/>
        </a:p>
      </dgm:t>
    </dgm:pt>
    <dgm:pt modelId="{4DC192CD-4BF3-424C-A6DD-0FC2E637D4EE}" type="parTrans" cxnId="{C3043DEA-B7CA-4B9B-8F22-CA49A9E96F16}">
      <dgm:prSet/>
      <dgm:spPr/>
      <dgm:t>
        <a:bodyPr/>
        <a:lstStyle/>
        <a:p>
          <a:endParaRPr lang="fr-FR"/>
        </a:p>
      </dgm:t>
    </dgm:pt>
    <dgm:pt modelId="{F8D7F59F-B637-4DDD-B82C-258DBA2DF5DB}" type="sibTrans" cxnId="{C3043DEA-B7CA-4B9B-8F22-CA49A9E96F16}">
      <dgm:prSet/>
      <dgm:spPr/>
      <dgm:t>
        <a:bodyPr/>
        <a:lstStyle/>
        <a:p>
          <a:endParaRPr lang="fr-FR"/>
        </a:p>
      </dgm:t>
    </dgm:pt>
    <dgm:pt modelId="{DD0608F6-8C05-40F2-943B-0A77D2DAB580}">
      <dgm:prSet custT="1"/>
      <dgm:spPr/>
      <dgm:t>
        <a:bodyPr/>
        <a:lstStyle/>
        <a:p>
          <a:r>
            <a:rPr lang="fr-FR" sz="1800" dirty="0"/>
            <a:t>prévention du blocage sous poulies</a:t>
          </a:r>
        </a:p>
      </dgm:t>
    </dgm:pt>
    <dgm:pt modelId="{01615FC1-B71E-43B7-A62E-0AE42D5AC77A}" type="parTrans" cxnId="{D53938D4-F5AB-43F8-986A-C661FE752C4F}">
      <dgm:prSet/>
      <dgm:spPr/>
      <dgm:t>
        <a:bodyPr/>
        <a:lstStyle/>
        <a:p>
          <a:endParaRPr lang="fr-FR"/>
        </a:p>
      </dgm:t>
    </dgm:pt>
    <dgm:pt modelId="{7049F290-4DDE-4685-B571-F67B24A15A74}" type="sibTrans" cxnId="{D53938D4-F5AB-43F8-986A-C661FE752C4F}">
      <dgm:prSet/>
      <dgm:spPr/>
      <dgm:t>
        <a:bodyPr/>
        <a:lstStyle/>
        <a:p>
          <a:endParaRPr lang="fr-FR"/>
        </a:p>
      </dgm:t>
    </dgm:pt>
    <dgm:pt modelId="{6B9B212E-6068-4670-AB93-D018A779CE27}">
      <dgm:prSet custT="1"/>
      <dgm:spPr/>
      <dgm:t>
        <a:bodyPr/>
        <a:lstStyle/>
        <a:p>
          <a:r>
            <a:rPr lang="fr-FR" sz="1800" dirty="0"/>
            <a:t>Effets neurologiques</a:t>
          </a:r>
        </a:p>
      </dgm:t>
    </dgm:pt>
    <dgm:pt modelId="{46D7B65A-CB7E-4FE0-99D5-94BFC31AE040}" type="parTrans" cxnId="{69CC7B10-AFD5-48C3-AC46-BDF6FF4B9480}">
      <dgm:prSet/>
      <dgm:spPr/>
      <dgm:t>
        <a:bodyPr/>
        <a:lstStyle/>
        <a:p>
          <a:endParaRPr lang="fr-FR"/>
        </a:p>
      </dgm:t>
    </dgm:pt>
    <dgm:pt modelId="{8D60ABF4-AF8F-458E-9F39-70593E470BA4}" type="sibTrans" cxnId="{69CC7B10-AFD5-48C3-AC46-BDF6FF4B9480}">
      <dgm:prSet/>
      <dgm:spPr/>
      <dgm:t>
        <a:bodyPr/>
        <a:lstStyle/>
        <a:p>
          <a:endParaRPr lang="fr-FR"/>
        </a:p>
      </dgm:t>
    </dgm:pt>
    <dgm:pt modelId="{D1B07A0B-7FA3-46BB-81A2-1E39C3197801}">
      <dgm:prSet custT="1"/>
      <dgm:spPr/>
      <dgm:t>
        <a:bodyPr/>
        <a:lstStyle/>
        <a:p>
          <a:r>
            <a:rPr lang="fr-FR" sz="1800" dirty="0"/>
            <a:t>Entretien du schéma corporel</a:t>
          </a:r>
        </a:p>
      </dgm:t>
    </dgm:pt>
    <dgm:pt modelId="{C98C1ED6-CCD8-4D50-8599-62B8F6916535}" type="parTrans" cxnId="{3FFC4F08-5382-43D9-80B5-86298051CC73}">
      <dgm:prSet/>
      <dgm:spPr/>
      <dgm:t>
        <a:bodyPr/>
        <a:lstStyle/>
        <a:p>
          <a:endParaRPr lang="fr-FR"/>
        </a:p>
      </dgm:t>
    </dgm:pt>
    <dgm:pt modelId="{ECEC4D98-F4D1-4B66-BDE5-5E11A73ECB7E}" type="sibTrans" cxnId="{3FFC4F08-5382-43D9-80B5-86298051CC73}">
      <dgm:prSet/>
      <dgm:spPr/>
      <dgm:t>
        <a:bodyPr/>
        <a:lstStyle/>
        <a:p>
          <a:endParaRPr lang="fr-FR"/>
        </a:p>
      </dgm:t>
    </dgm:pt>
    <dgm:pt modelId="{D29B2F08-CB18-49B7-B26B-B7AB19A1F90D}">
      <dgm:prSet custT="1"/>
      <dgm:spPr/>
      <dgm:t>
        <a:bodyPr/>
        <a:lstStyle/>
        <a:p>
          <a:r>
            <a:rPr lang="fr-FR" sz="1800" dirty="0"/>
            <a:t>Diminution de la douleur</a:t>
          </a:r>
        </a:p>
      </dgm:t>
    </dgm:pt>
    <dgm:pt modelId="{293425EF-B587-415D-AB58-B3631C188C21}" type="parTrans" cxnId="{8A466C3A-DC5D-4BEB-9BE1-3411EE715412}">
      <dgm:prSet/>
      <dgm:spPr/>
      <dgm:t>
        <a:bodyPr/>
        <a:lstStyle/>
        <a:p>
          <a:endParaRPr lang="fr-FR"/>
        </a:p>
      </dgm:t>
    </dgm:pt>
    <dgm:pt modelId="{9B0D563E-3CF9-4A86-A33F-BE0E2D2A295C}" type="sibTrans" cxnId="{8A466C3A-DC5D-4BEB-9BE1-3411EE715412}">
      <dgm:prSet/>
      <dgm:spPr/>
      <dgm:t>
        <a:bodyPr/>
        <a:lstStyle/>
        <a:p>
          <a:endParaRPr lang="fr-FR"/>
        </a:p>
      </dgm:t>
    </dgm:pt>
    <dgm:pt modelId="{F8AABA51-0FCF-4FAC-AF40-80DFD0D29D0E}" type="pres">
      <dgm:prSet presAssocID="{7E2AE457-E8E0-497F-95E6-847773EB6330}" presName="linear" presStyleCnt="0">
        <dgm:presLayoutVars>
          <dgm:dir/>
          <dgm:animLvl val="lvl"/>
          <dgm:resizeHandles val="exact"/>
        </dgm:presLayoutVars>
      </dgm:prSet>
      <dgm:spPr/>
    </dgm:pt>
    <dgm:pt modelId="{DF3DD221-0295-4F73-AC36-DBC2AF74F260}" type="pres">
      <dgm:prSet presAssocID="{6913D4DD-9EA4-41B8-B895-AE885EEEB88F}" presName="parentLin" presStyleCnt="0"/>
      <dgm:spPr/>
    </dgm:pt>
    <dgm:pt modelId="{59C82061-3255-4B15-A8A2-9E2FD64B0A5F}" type="pres">
      <dgm:prSet presAssocID="{6913D4DD-9EA4-41B8-B895-AE885EEEB88F}" presName="parentLeftMargin" presStyleLbl="node1" presStyleIdx="0" presStyleCnt="3"/>
      <dgm:spPr/>
    </dgm:pt>
    <dgm:pt modelId="{F2D0FAF0-54E9-4573-8658-E0E53C086327}" type="pres">
      <dgm:prSet presAssocID="{6913D4DD-9EA4-41B8-B895-AE885EEEB88F}" presName="parentText" presStyleLbl="node1" presStyleIdx="0" presStyleCnt="3">
        <dgm:presLayoutVars>
          <dgm:chMax val="0"/>
          <dgm:bulletEnabled val="1"/>
        </dgm:presLayoutVars>
      </dgm:prSet>
      <dgm:spPr/>
    </dgm:pt>
    <dgm:pt modelId="{17C38C8E-FCC8-45DB-8F58-592725C2025E}" type="pres">
      <dgm:prSet presAssocID="{6913D4DD-9EA4-41B8-B895-AE885EEEB88F}" presName="negativeSpace" presStyleCnt="0"/>
      <dgm:spPr/>
    </dgm:pt>
    <dgm:pt modelId="{9F5F0E57-829A-4984-A94D-578E1747F29D}" type="pres">
      <dgm:prSet presAssocID="{6913D4DD-9EA4-41B8-B895-AE885EEEB88F}" presName="childText" presStyleLbl="conFgAcc1" presStyleIdx="0" presStyleCnt="3" custLinFactNeighborX="0" custLinFactNeighborY="-23093">
        <dgm:presLayoutVars>
          <dgm:bulletEnabled val="1"/>
        </dgm:presLayoutVars>
      </dgm:prSet>
      <dgm:spPr/>
    </dgm:pt>
    <dgm:pt modelId="{8138D5C8-EE8A-4C39-BB3F-BD100717EFC0}" type="pres">
      <dgm:prSet presAssocID="{4733469A-3F44-4D28-A035-ABD961DFD2D7}" presName="spaceBetweenRectangles" presStyleCnt="0"/>
      <dgm:spPr/>
    </dgm:pt>
    <dgm:pt modelId="{5C8F8912-3D4D-4FD3-B4FE-1DEDEE8771DA}" type="pres">
      <dgm:prSet presAssocID="{EF3B3C5F-467D-4A29-A6FD-2E818829D472}" presName="parentLin" presStyleCnt="0"/>
      <dgm:spPr/>
    </dgm:pt>
    <dgm:pt modelId="{14922D17-8557-4CC7-8E64-D75DB795C8EA}" type="pres">
      <dgm:prSet presAssocID="{EF3B3C5F-467D-4A29-A6FD-2E818829D472}" presName="parentLeftMargin" presStyleLbl="node1" presStyleIdx="0" presStyleCnt="3"/>
      <dgm:spPr/>
    </dgm:pt>
    <dgm:pt modelId="{0769A421-37BC-4827-A1AB-6095285DDA36}" type="pres">
      <dgm:prSet presAssocID="{EF3B3C5F-467D-4A29-A6FD-2E818829D472}" presName="parentText" presStyleLbl="node1" presStyleIdx="1" presStyleCnt="3">
        <dgm:presLayoutVars>
          <dgm:chMax val="0"/>
          <dgm:bulletEnabled val="1"/>
        </dgm:presLayoutVars>
      </dgm:prSet>
      <dgm:spPr/>
    </dgm:pt>
    <dgm:pt modelId="{57E8A490-B9B8-4EE4-9985-44C07F4D221A}" type="pres">
      <dgm:prSet presAssocID="{EF3B3C5F-467D-4A29-A6FD-2E818829D472}" presName="negativeSpace" presStyleCnt="0"/>
      <dgm:spPr/>
    </dgm:pt>
    <dgm:pt modelId="{35EF3A07-0D8C-4155-962F-7C1B0D7ACF5B}" type="pres">
      <dgm:prSet presAssocID="{EF3B3C5F-467D-4A29-A6FD-2E818829D472}" presName="childText" presStyleLbl="conFgAcc1" presStyleIdx="1" presStyleCnt="3">
        <dgm:presLayoutVars>
          <dgm:bulletEnabled val="1"/>
        </dgm:presLayoutVars>
      </dgm:prSet>
      <dgm:spPr/>
    </dgm:pt>
    <dgm:pt modelId="{5484B370-2124-4A57-A472-81C1B78C6637}" type="pres">
      <dgm:prSet presAssocID="{B918FB0E-133A-4CD4-AF6E-B65FA6D58A9D}" presName="spaceBetweenRectangles" presStyleCnt="0"/>
      <dgm:spPr/>
    </dgm:pt>
    <dgm:pt modelId="{9F2618C8-0157-45F3-848F-A1A0E5924CF4}" type="pres">
      <dgm:prSet presAssocID="{6B9B212E-6068-4670-AB93-D018A779CE27}" presName="parentLin" presStyleCnt="0"/>
      <dgm:spPr/>
    </dgm:pt>
    <dgm:pt modelId="{20F45C7B-383A-4511-802A-FE4E6C1BF038}" type="pres">
      <dgm:prSet presAssocID="{6B9B212E-6068-4670-AB93-D018A779CE27}" presName="parentLeftMargin" presStyleLbl="node1" presStyleIdx="1" presStyleCnt="3"/>
      <dgm:spPr/>
    </dgm:pt>
    <dgm:pt modelId="{E1C1C77B-23AB-4470-ADFB-60C2AEB81587}" type="pres">
      <dgm:prSet presAssocID="{6B9B212E-6068-4670-AB93-D018A779CE27}" presName="parentText" presStyleLbl="node1" presStyleIdx="2" presStyleCnt="3">
        <dgm:presLayoutVars>
          <dgm:chMax val="0"/>
          <dgm:bulletEnabled val="1"/>
        </dgm:presLayoutVars>
      </dgm:prSet>
      <dgm:spPr/>
    </dgm:pt>
    <dgm:pt modelId="{BB0467C7-60D1-4384-ACC6-C87B9B86C074}" type="pres">
      <dgm:prSet presAssocID="{6B9B212E-6068-4670-AB93-D018A779CE27}" presName="negativeSpace" presStyleCnt="0"/>
      <dgm:spPr/>
    </dgm:pt>
    <dgm:pt modelId="{9A71FDF8-F801-44FB-B2BE-1F494E221C7F}" type="pres">
      <dgm:prSet presAssocID="{6B9B212E-6068-4670-AB93-D018A779CE27}" presName="childText" presStyleLbl="conFgAcc1" presStyleIdx="2" presStyleCnt="3">
        <dgm:presLayoutVars>
          <dgm:bulletEnabled val="1"/>
        </dgm:presLayoutVars>
      </dgm:prSet>
      <dgm:spPr/>
    </dgm:pt>
  </dgm:ptLst>
  <dgm:cxnLst>
    <dgm:cxn modelId="{3FFC4F08-5382-43D9-80B5-86298051CC73}" srcId="{6B9B212E-6068-4670-AB93-D018A779CE27}" destId="{D1B07A0B-7FA3-46BB-81A2-1E39C3197801}" srcOrd="0" destOrd="0" parTransId="{C98C1ED6-CCD8-4D50-8599-62B8F6916535}" sibTransId="{ECEC4D98-F4D1-4B66-BDE5-5E11A73ECB7E}"/>
    <dgm:cxn modelId="{69CC7B10-AFD5-48C3-AC46-BDF6FF4B9480}" srcId="{7E2AE457-E8E0-497F-95E6-847773EB6330}" destId="{6B9B212E-6068-4670-AB93-D018A779CE27}" srcOrd="2" destOrd="0" parTransId="{46D7B65A-CB7E-4FE0-99D5-94BFC31AE040}" sibTransId="{8D60ABF4-AF8F-458E-9F39-70593E470BA4}"/>
    <dgm:cxn modelId="{3FB8AD21-C90A-4979-A821-CAEFDC21A80D}" type="presOf" srcId="{60551B97-7A6F-4D1E-9705-14D691C8ABF3}" destId="{9F5F0E57-829A-4984-A94D-578E1747F29D}" srcOrd="0" destOrd="2" presId="urn:microsoft.com/office/officeart/2005/8/layout/list1"/>
    <dgm:cxn modelId="{638A3F27-357A-42EB-A1BD-038A9F086F1D}" type="presOf" srcId="{16322458-1BFF-4879-BC26-AC2F551A5FCE}" destId="{9F5F0E57-829A-4984-A94D-578E1747F29D}" srcOrd="0" destOrd="0" presId="urn:microsoft.com/office/officeart/2005/8/layout/list1"/>
    <dgm:cxn modelId="{7F1F0229-A8CD-44D4-8CCF-F9CB9E2B3CDE}" type="presOf" srcId="{6B9B212E-6068-4670-AB93-D018A779CE27}" destId="{20F45C7B-383A-4511-802A-FE4E6C1BF038}" srcOrd="0" destOrd="0" presId="urn:microsoft.com/office/officeart/2005/8/layout/list1"/>
    <dgm:cxn modelId="{8A466C3A-DC5D-4BEB-9BE1-3411EE715412}" srcId="{6B9B212E-6068-4670-AB93-D018A779CE27}" destId="{D29B2F08-CB18-49B7-B26B-B7AB19A1F90D}" srcOrd="1" destOrd="0" parTransId="{293425EF-B587-415D-AB58-B3631C188C21}" sibTransId="{9B0D563E-3CF9-4A86-A33F-BE0E2D2A295C}"/>
    <dgm:cxn modelId="{36D1293F-7D9F-47DA-8571-D3FDA18C681B}" type="presOf" srcId="{336E589B-039E-457E-BFD7-6663931CB602}" destId="{35EF3A07-0D8C-4155-962F-7C1B0D7ACF5B}" srcOrd="0" destOrd="1" presId="urn:microsoft.com/office/officeart/2005/8/layout/list1"/>
    <dgm:cxn modelId="{648D575C-D1A1-4309-B8B2-5745447B6C71}" type="presOf" srcId="{D1B07A0B-7FA3-46BB-81A2-1E39C3197801}" destId="{9A71FDF8-F801-44FB-B2BE-1F494E221C7F}" srcOrd="0" destOrd="0" presId="urn:microsoft.com/office/officeart/2005/8/layout/list1"/>
    <dgm:cxn modelId="{FACD7E43-9614-46B3-80AB-2525308AC974}" type="presOf" srcId="{DD0608F6-8C05-40F2-943B-0A77D2DAB580}" destId="{35EF3A07-0D8C-4155-962F-7C1B0D7ACF5B}" srcOrd="0" destOrd="2" presId="urn:microsoft.com/office/officeart/2005/8/layout/list1"/>
    <dgm:cxn modelId="{0F06CF56-F2B2-4377-B196-F1F024B9EEFA}" srcId="{6913D4DD-9EA4-41B8-B895-AE885EEEB88F}" destId="{27DB29E2-4EA3-431B-8ADE-42CDC277B25A}" srcOrd="1" destOrd="0" parTransId="{B11EC583-C249-4968-A9B5-39E26F4CDD47}" sibTransId="{7FE85340-4931-4707-8519-5A1A066BE4EE}"/>
    <dgm:cxn modelId="{FFF4938B-BF3F-493E-897C-9782A6D4A962}" srcId="{EF3B3C5F-467D-4A29-A6FD-2E818829D472}" destId="{F56BE2C6-0925-433F-9DE7-5F907A450101}" srcOrd="0" destOrd="0" parTransId="{25E239B3-6488-4873-9771-16D589A38CFF}" sibTransId="{69469375-761C-485A-A2B1-4522422E743E}"/>
    <dgm:cxn modelId="{05D2C58D-8499-409B-93D7-C570D2B6ABA6}" type="presOf" srcId="{6B9B212E-6068-4670-AB93-D018A779CE27}" destId="{E1C1C77B-23AB-4470-ADFB-60C2AEB81587}" srcOrd="1" destOrd="0" presId="urn:microsoft.com/office/officeart/2005/8/layout/list1"/>
    <dgm:cxn modelId="{1FF4028F-7A35-4C5C-9DF6-7DAFC03F45C9}" type="presOf" srcId="{6913D4DD-9EA4-41B8-B895-AE885EEEB88F}" destId="{F2D0FAF0-54E9-4573-8658-E0E53C086327}" srcOrd="1" destOrd="0" presId="urn:microsoft.com/office/officeart/2005/8/layout/list1"/>
    <dgm:cxn modelId="{F39B4997-EF4F-416B-95C0-7D65848692B7}" type="presOf" srcId="{F56BE2C6-0925-433F-9DE7-5F907A450101}" destId="{35EF3A07-0D8C-4155-962F-7C1B0D7ACF5B}" srcOrd="0" destOrd="0" presId="urn:microsoft.com/office/officeart/2005/8/layout/list1"/>
    <dgm:cxn modelId="{0E1FACB3-D263-4CF8-A755-AC3DB3CFD643}" type="presOf" srcId="{D29B2F08-CB18-49B7-B26B-B7AB19A1F90D}" destId="{9A71FDF8-F801-44FB-B2BE-1F494E221C7F}" srcOrd="0" destOrd="1" presId="urn:microsoft.com/office/officeart/2005/8/layout/list1"/>
    <dgm:cxn modelId="{FA91D4B5-1EFC-4523-B6A7-49810D278767}" type="presOf" srcId="{7E2AE457-E8E0-497F-95E6-847773EB6330}" destId="{F8AABA51-0FCF-4FAC-AF40-80DFD0D29D0E}" srcOrd="0" destOrd="0" presId="urn:microsoft.com/office/officeart/2005/8/layout/list1"/>
    <dgm:cxn modelId="{8FE264BA-833A-4E4C-A741-1456D467BCBC}" type="presOf" srcId="{27DB29E2-4EA3-431B-8ADE-42CDC277B25A}" destId="{9F5F0E57-829A-4984-A94D-578E1747F29D}" srcOrd="0" destOrd="1" presId="urn:microsoft.com/office/officeart/2005/8/layout/list1"/>
    <dgm:cxn modelId="{5878C9BA-1E71-48E2-B44B-D1403854D377}" type="presOf" srcId="{6913D4DD-9EA4-41B8-B895-AE885EEEB88F}" destId="{59C82061-3255-4B15-A8A2-9E2FD64B0A5F}" srcOrd="0" destOrd="0" presId="urn:microsoft.com/office/officeart/2005/8/layout/list1"/>
    <dgm:cxn modelId="{B940B5BF-FD87-4801-BC58-64247CD1DC64}" type="presOf" srcId="{EF3B3C5F-467D-4A29-A6FD-2E818829D472}" destId="{14922D17-8557-4CC7-8E64-D75DB795C8EA}" srcOrd="0" destOrd="0" presId="urn:microsoft.com/office/officeart/2005/8/layout/list1"/>
    <dgm:cxn modelId="{BEEC8ECA-FA8F-4183-A8E8-992BE38440F1}" srcId="{7E2AE457-E8E0-497F-95E6-847773EB6330}" destId="{EF3B3C5F-467D-4A29-A6FD-2E818829D472}" srcOrd="1" destOrd="0" parTransId="{A100AC3D-FD24-470C-8E95-E7D31D1B1017}" sibTransId="{B918FB0E-133A-4CD4-AF6E-B65FA6D58A9D}"/>
    <dgm:cxn modelId="{E67881CD-1F2B-4C63-B09E-EBC8320DB0CD}" srcId="{6913D4DD-9EA4-41B8-B895-AE885EEEB88F}" destId="{16322458-1BFF-4879-BC26-AC2F551A5FCE}" srcOrd="0" destOrd="0" parTransId="{8CB03BC0-7EB9-4585-99BF-91B6346487FF}" sibTransId="{2D496B28-0826-41AD-8D1B-484502361BB1}"/>
    <dgm:cxn modelId="{D53938D4-F5AB-43F8-986A-C661FE752C4F}" srcId="{EF3B3C5F-467D-4A29-A6FD-2E818829D472}" destId="{DD0608F6-8C05-40F2-943B-0A77D2DAB580}" srcOrd="2" destOrd="0" parTransId="{01615FC1-B71E-43B7-A62E-0AE42D5AC77A}" sibTransId="{7049F290-4DDE-4685-B571-F67B24A15A74}"/>
    <dgm:cxn modelId="{33E362E5-998A-402A-AF8C-B2417204BAB0}" type="presOf" srcId="{EF3B3C5F-467D-4A29-A6FD-2E818829D472}" destId="{0769A421-37BC-4827-A1AB-6095285DDA36}" srcOrd="1" destOrd="0" presId="urn:microsoft.com/office/officeart/2005/8/layout/list1"/>
    <dgm:cxn modelId="{C3043DEA-B7CA-4B9B-8F22-CA49A9E96F16}" srcId="{EF3B3C5F-467D-4A29-A6FD-2E818829D472}" destId="{336E589B-039E-457E-BFD7-6663931CB602}" srcOrd="1" destOrd="0" parTransId="{4DC192CD-4BF3-424C-A6DD-0FC2E637D4EE}" sibTransId="{F8D7F59F-B637-4DDD-B82C-258DBA2DF5DB}"/>
    <dgm:cxn modelId="{7CD76AF1-296F-4D49-89C6-E31D66498180}" srcId="{7E2AE457-E8E0-497F-95E6-847773EB6330}" destId="{6913D4DD-9EA4-41B8-B895-AE885EEEB88F}" srcOrd="0" destOrd="0" parTransId="{BC8FF97C-6A64-4936-836F-1505FC8D1125}" sibTransId="{4733469A-3F44-4D28-A035-ABD961DFD2D7}"/>
    <dgm:cxn modelId="{DC8577F6-A99B-4040-B01D-0E683F81E062}" srcId="{6913D4DD-9EA4-41B8-B895-AE885EEEB88F}" destId="{60551B97-7A6F-4D1E-9705-14D691C8ABF3}" srcOrd="2" destOrd="0" parTransId="{A73FCEC7-3BD1-4CF6-B2CB-617FA02DA660}" sibTransId="{F913E1E9-0D66-4B10-B5A3-BBC3362363BB}"/>
    <dgm:cxn modelId="{047E2918-DE3C-4950-BCA6-9E976A92C16F}" type="presParOf" srcId="{F8AABA51-0FCF-4FAC-AF40-80DFD0D29D0E}" destId="{DF3DD221-0295-4F73-AC36-DBC2AF74F260}" srcOrd="0" destOrd="0" presId="urn:microsoft.com/office/officeart/2005/8/layout/list1"/>
    <dgm:cxn modelId="{91EC5430-0548-49B6-81C3-365FE4D2EB91}" type="presParOf" srcId="{DF3DD221-0295-4F73-AC36-DBC2AF74F260}" destId="{59C82061-3255-4B15-A8A2-9E2FD64B0A5F}" srcOrd="0" destOrd="0" presId="urn:microsoft.com/office/officeart/2005/8/layout/list1"/>
    <dgm:cxn modelId="{697714FE-0A14-4489-9C7D-5FD1096C5AD2}" type="presParOf" srcId="{DF3DD221-0295-4F73-AC36-DBC2AF74F260}" destId="{F2D0FAF0-54E9-4573-8658-E0E53C086327}" srcOrd="1" destOrd="0" presId="urn:microsoft.com/office/officeart/2005/8/layout/list1"/>
    <dgm:cxn modelId="{3D8A6AB0-25B9-42EF-8360-5967AD02B799}" type="presParOf" srcId="{F8AABA51-0FCF-4FAC-AF40-80DFD0D29D0E}" destId="{17C38C8E-FCC8-45DB-8F58-592725C2025E}" srcOrd="1" destOrd="0" presId="urn:microsoft.com/office/officeart/2005/8/layout/list1"/>
    <dgm:cxn modelId="{5BA04FD0-7954-4401-B18D-C0FC5675311F}" type="presParOf" srcId="{F8AABA51-0FCF-4FAC-AF40-80DFD0D29D0E}" destId="{9F5F0E57-829A-4984-A94D-578E1747F29D}" srcOrd="2" destOrd="0" presId="urn:microsoft.com/office/officeart/2005/8/layout/list1"/>
    <dgm:cxn modelId="{185EEAC4-F6F4-4F7C-8347-0CA7155DED52}" type="presParOf" srcId="{F8AABA51-0FCF-4FAC-AF40-80DFD0D29D0E}" destId="{8138D5C8-EE8A-4C39-BB3F-BD100717EFC0}" srcOrd="3" destOrd="0" presId="urn:microsoft.com/office/officeart/2005/8/layout/list1"/>
    <dgm:cxn modelId="{464A5B93-3180-4167-8D30-D2374FF686F1}" type="presParOf" srcId="{F8AABA51-0FCF-4FAC-AF40-80DFD0D29D0E}" destId="{5C8F8912-3D4D-4FD3-B4FE-1DEDEE8771DA}" srcOrd="4" destOrd="0" presId="urn:microsoft.com/office/officeart/2005/8/layout/list1"/>
    <dgm:cxn modelId="{6C5743AC-E747-4451-8036-E83E12C57F57}" type="presParOf" srcId="{5C8F8912-3D4D-4FD3-B4FE-1DEDEE8771DA}" destId="{14922D17-8557-4CC7-8E64-D75DB795C8EA}" srcOrd="0" destOrd="0" presId="urn:microsoft.com/office/officeart/2005/8/layout/list1"/>
    <dgm:cxn modelId="{928F78C3-9DB1-4186-A6B3-D448D9DDF3F8}" type="presParOf" srcId="{5C8F8912-3D4D-4FD3-B4FE-1DEDEE8771DA}" destId="{0769A421-37BC-4827-A1AB-6095285DDA36}" srcOrd="1" destOrd="0" presId="urn:microsoft.com/office/officeart/2005/8/layout/list1"/>
    <dgm:cxn modelId="{01D0B5EB-6C08-4F26-85CA-58BB975105A3}" type="presParOf" srcId="{F8AABA51-0FCF-4FAC-AF40-80DFD0D29D0E}" destId="{57E8A490-B9B8-4EE4-9985-44C07F4D221A}" srcOrd="5" destOrd="0" presId="urn:microsoft.com/office/officeart/2005/8/layout/list1"/>
    <dgm:cxn modelId="{A4398E69-37AD-4A7B-82C1-8BA3E80929F0}" type="presParOf" srcId="{F8AABA51-0FCF-4FAC-AF40-80DFD0D29D0E}" destId="{35EF3A07-0D8C-4155-962F-7C1B0D7ACF5B}" srcOrd="6" destOrd="0" presId="urn:microsoft.com/office/officeart/2005/8/layout/list1"/>
    <dgm:cxn modelId="{156830BF-6FBE-4852-B3C2-EC89BE096B40}" type="presParOf" srcId="{F8AABA51-0FCF-4FAC-AF40-80DFD0D29D0E}" destId="{5484B370-2124-4A57-A472-81C1B78C6637}" srcOrd="7" destOrd="0" presId="urn:microsoft.com/office/officeart/2005/8/layout/list1"/>
    <dgm:cxn modelId="{2F9C10B8-561C-42A4-970A-24308D76DB3B}" type="presParOf" srcId="{F8AABA51-0FCF-4FAC-AF40-80DFD0D29D0E}" destId="{9F2618C8-0157-45F3-848F-A1A0E5924CF4}" srcOrd="8" destOrd="0" presId="urn:microsoft.com/office/officeart/2005/8/layout/list1"/>
    <dgm:cxn modelId="{62A2D1F1-5841-4472-AFED-8FC2B7CD8275}" type="presParOf" srcId="{9F2618C8-0157-45F3-848F-A1A0E5924CF4}" destId="{20F45C7B-383A-4511-802A-FE4E6C1BF038}" srcOrd="0" destOrd="0" presId="urn:microsoft.com/office/officeart/2005/8/layout/list1"/>
    <dgm:cxn modelId="{C2308272-B8C1-4CBE-910A-D7B89CB20793}" type="presParOf" srcId="{9F2618C8-0157-45F3-848F-A1A0E5924CF4}" destId="{E1C1C77B-23AB-4470-ADFB-60C2AEB81587}" srcOrd="1" destOrd="0" presId="urn:microsoft.com/office/officeart/2005/8/layout/list1"/>
    <dgm:cxn modelId="{094C4806-8DF3-40B9-813E-608A283CDE29}" type="presParOf" srcId="{F8AABA51-0FCF-4FAC-AF40-80DFD0D29D0E}" destId="{BB0467C7-60D1-4384-ACC6-C87B9B86C074}" srcOrd="9" destOrd="0" presId="urn:microsoft.com/office/officeart/2005/8/layout/list1"/>
    <dgm:cxn modelId="{625C0EFC-5EEB-419E-9711-2F672FDF35AB}" type="presParOf" srcId="{F8AABA51-0FCF-4FAC-AF40-80DFD0D29D0E}" destId="{9A71FDF8-F801-44FB-B2BE-1F494E221C7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95B6DA-24F8-4623-9650-4DFB52BAADC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FR"/>
        </a:p>
      </dgm:t>
    </dgm:pt>
    <dgm:pt modelId="{1A33363D-A0AC-46F2-A150-D7E8992F228E}">
      <dgm:prSet phldrT="[Texte]" phldr="0"/>
      <dgm:spPr>
        <a:solidFill>
          <a:schemeClr val="accent3"/>
        </a:solidFill>
      </dgm:spPr>
      <dgm:t>
        <a:bodyPr/>
        <a:lstStyle/>
        <a:p>
          <a:r>
            <a:rPr lang="fr-FR" dirty="0"/>
            <a:t>J0-J5</a:t>
          </a:r>
        </a:p>
      </dgm:t>
    </dgm:pt>
    <dgm:pt modelId="{33BC1569-4DB5-4C43-A91A-3CD500EDC079}" type="parTrans" cxnId="{EB549475-F561-4A02-9BA5-52AD6EDF1471}">
      <dgm:prSet/>
      <dgm:spPr/>
      <dgm:t>
        <a:bodyPr/>
        <a:lstStyle/>
        <a:p>
          <a:endParaRPr lang="fr-FR"/>
        </a:p>
      </dgm:t>
    </dgm:pt>
    <dgm:pt modelId="{C86455FC-E2A7-4181-94C2-CD4DE45651C2}" type="sibTrans" cxnId="{EB549475-F561-4A02-9BA5-52AD6EDF1471}">
      <dgm:prSet/>
      <dgm:spPr/>
      <dgm:t>
        <a:bodyPr/>
        <a:lstStyle/>
        <a:p>
          <a:endParaRPr lang="fr-FR"/>
        </a:p>
      </dgm:t>
    </dgm:pt>
    <dgm:pt modelId="{D3C13C21-3038-4B35-9782-E85E4520819C}">
      <dgm:prSet phldrT="[Texte]" phldr="0"/>
      <dgm:spPr>
        <a:solidFill>
          <a:schemeClr val="bg1">
            <a:alpha val="90000"/>
          </a:schemeClr>
        </a:solidFill>
        <a:ln>
          <a:solidFill>
            <a:schemeClr val="accent3"/>
          </a:solidFill>
        </a:ln>
      </dgm:spPr>
      <dgm:t>
        <a:bodyPr/>
        <a:lstStyle/>
        <a:p>
          <a:r>
            <a:rPr lang="fr-FR" b="1" dirty="0"/>
            <a:t>PHASE INFLAMMATOIRE</a:t>
          </a:r>
        </a:p>
      </dgm:t>
    </dgm:pt>
    <dgm:pt modelId="{92FD2434-099F-41B7-BD48-A911B81B65B7}" type="parTrans" cxnId="{59E07EFF-3CDC-4079-AF3F-F5B98B28A09F}">
      <dgm:prSet/>
      <dgm:spPr/>
      <dgm:t>
        <a:bodyPr/>
        <a:lstStyle/>
        <a:p>
          <a:endParaRPr lang="fr-FR"/>
        </a:p>
      </dgm:t>
    </dgm:pt>
    <dgm:pt modelId="{99B2FDE6-4EF9-4E7D-8C9E-7291A2A29F66}" type="sibTrans" cxnId="{59E07EFF-3CDC-4079-AF3F-F5B98B28A09F}">
      <dgm:prSet/>
      <dgm:spPr/>
      <dgm:t>
        <a:bodyPr/>
        <a:lstStyle/>
        <a:p>
          <a:endParaRPr lang="fr-FR"/>
        </a:p>
      </dgm:t>
    </dgm:pt>
    <dgm:pt modelId="{C0EF3470-47B0-4076-930C-44727A8B2B0B}">
      <dgm:prSet phldrT="[Texte]" phldr="0"/>
      <dgm:spPr>
        <a:solidFill>
          <a:schemeClr val="bg1">
            <a:alpha val="90000"/>
          </a:schemeClr>
        </a:solidFill>
        <a:ln>
          <a:solidFill>
            <a:schemeClr val="accent3"/>
          </a:solidFill>
        </a:ln>
      </dgm:spPr>
      <dgm:t>
        <a:bodyPr/>
        <a:lstStyle/>
        <a:p>
          <a:r>
            <a:rPr lang="fr-FR" dirty="0"/>
            <a:t>Migration des macrophages</a:t>
          </a:r>
        </a:p>
      </dgm:t>
    </dgm:pt>
    <dgm:pt modelId="{B57224A2-CDC0-4F37-AE81-ADA458123CE0}" type="parTrans" cxnId="{758A4D3A-4424-4CF9-9756-ED960916F26E}">
      <dgm:prSet/>
      <dgm:spPr/>
      <dgm:t>
        <a:bodyPr/>
        <a:lstStyle/>
        <a:p>
          <a:endParaRPr lang="fr-FR"/>
        </a:p>
      </dgm:t>
    </dgm:pt>
    <dgm:pt modelId="{0C7FC261-EAE4-401E-A12A-A15F999E4A6F}" type="sibTrans" cxnId="{758A4D3A-4424-4CF9-9756-ED960916F26E}">
      <dgm:prSet/>
      <dgm:spPr/>
      <dgm:t>
        <a:bodyPr/>
        <a:lstStyle/>
        <a:p>
          <a:endParaRPr lang="fr-FR"/>
        </a:p>
      </dgm:t>
    </dgm:pt>
    <dgm:pt modelId="{E31166F3-6412-4EC0-B722-06A33DB25EDE}">
      <dgm:prSet phldrT="[Texte]" phldr="0"/>
      <dgm:spPr>
        <a:solidFill>
          <a:schemeClr val="accent3"/>
        </a:solidFill>
      </dgm:spPr>
      <dgm:t>
        <a:bodyPr/>
        <a:lstStyle/>
        <a:p>
          <a:r>
            <a:rPr lang="fr-FR" dirty="0"/>
            <a:t>J5-J21</a:t>
          </a:r>
        </a:p>
      </dgm:t>
    </dgm:pt>
    <dgm:pt modelId="{ACEE3E0A-FE92-4E07-8900-689C1F12348D}" type="parTrans" cxnId="{8BE6F952-13E3-4E4B-9CE2-48FC79A4BAED}">
      <dgm:prSet/>
      <dgm:spPr/>
      <dgm:t>
        <a:bodyPr/>
        <a:lstStyle/>
        <a:p>
          <a:endParaRPr lang="fr-FR"/>
        </a:p>
      </dgm:t>
    </dgm:pt>
    <dgm:pt modelId="{79C01073-2EBE-4D45-A84E-8FF759026CA7}" type="sibTrans" cxnId="{8BE6F952-13E3-4E4B-9CE2-48FC79A4BAED}">
      <dgm:prSet/>
      <dgm:spPr/>
      <dgm:t>
        <a:bodyPr/>
        <a:lstStyle/>
        <a:p>
          <a:endParaRPr lang="fr-FR"/>
        </a:p>
      </dgm:t>
    </dgm:pt>
    <dgm:pt modelId="{C23C2A9A-6DF0-416A-A396-7AEA3C82411A}">
      <dgm:prSet phldrT="[Texte]" phldr="0"/>
      <dgm:spPr>
        <a:ln>
          <a:solidFill>
            <a:schemeClr val="accent3"/>
          </a:solidFill>
        </a:ln>
      </dgm:spPr>
      <dgm:t>
        <a:bodyPr/>
        <a:lstStyle/>
        <a:p>
          <a:r>
            <a:rPr lang="fr-FR" b="1" dirty="0"/>
            <a:t>PROLIFERATION CELLULAIRE</a:t>
          </a:r>
        </a:p>
      </dgm:t>
    </dgm:pt>
    <dgm:pt modelId="{4385336E-B732-48D0-B77E-57DEA08B2491}" type="parTrans" cxnId="{4066C423-3C06-40EE-AD25-08A54F2927AF}">
      <dgm:prSet/>
      <dgm:spPr/>
      <dgm:t>
        <a:bodyPr/>
        <a:lstStyle/>
        <a:p>
          <a:endParaRPr lang="fr-FR"/>
        </a:p>
      </dgm:t>
    </dgm:pt>
    <dgm:pt modelId="{FEEF2CAD-03DE-46D4-B473-AE02609C4A54}" type="sibTrans" cxnId="{4066C423-3C06-40EE-AD25-08A54F2927AF}">
      <dgm:prSet/>
      <dgm:spPr/>
      <dgm:t>
        <a:bodyPr/>
        <a:lstStyle/>
        <a:p>
          <a:endParaRPr lang="fr-FR"/>
        </a:p>
      </dgm:t>
    </dgm:pt>
    <dgm:pt modelId="{18861EF2-0A37-4B06-8F42-AB10DBC6E36C}">
      <dgm:prSet phldrT="[Texte]" phldr="0"/>
      <dgm:spPr>
        <a:ln>
          <a:solidFill>
            <a:schemeClr val="accent3"/>
          </a:solidFill>
        </a:ln>
      </dgm:spPr>
      <dgm:t>
        <a:bodyPr/>
        <a:lstStyle/>
        <a:p>
          <a:r>
            <a:rPr lang="fr-FR" dirty="0"/>
            <a:t>Début de l’augmentation de la résistance MAIS tissus fragile et adhérent</a:t>
          </a:r>
        </a:p>
      </dgm:t>
    </dgm:pt>
    <dgm:pt modelId="{0F474C62-9A37-4B16-B451-4141A3C3584E}" type="parTrans" cxnId="{1ED2DAB0-BC45-4114-B627-F59625E4B8FF}">
      <dgm:prSet/>
      <dgm:spPr/>
      <dgm:t>
        <a:bodyPr/>
        <a:lstStyle/>
        <a:p>
          <a:endParaRPr lang="fr-FR"/>
        </a:p>
      </dgm:t>
    </dgm:pt>
    <dgm:pt modelId="{465123FB-7B32-46DB-B6C5-6E9B8167D3C3}" type="sibTrans" cxnId="{1ED2DAB0-BC45-4114-B627-F59625E4B8FF}">
      <dgm:prSet/>
      <dgm:spPr/>
      <dgm:t>
        <a:bodyPr/>
        <a:lstStyle/>
        <a:p>
          <a:endParaRPr lang="fr-FR"/>
        </a:p>
      </dgm:t>
    </dgm:pt>
    <dgm:pt modelId="{8C7D1CE7-7358-4B5E-B918-FBC5EFF06F64}">
      <dgm:prSet phldrT="[Texte]" phldr="0"/>
      <dgm:spPr>
        <a:solidFill>
          <a:schemeClr val="accent3"/>
        </a:solidFill>
      </dgm:spPr>
      <dgm:t>
        <a:bodyPr/>
        <a:lstStyle/>
        <a:p>
          <a:r>
            <a:rPr lang="fr-FR" dirty="0"/>
            <a:t>J21- 3 à 6 mois</a:t>
          </a:r>
        </a:p>
      </dgm:t>
    </dgm:pt>
    <dgm:pt modelId="{284A0C0C-7EB9-4CB1-8673-8E19BE2FB2E5}" type="parTrans" cxnId="{5765F52A-9111-44F5-8820-45D5980B3100}">
      <dgm:prSet/>
      <dgm:spPr/>
      <dgm:t>
        <a:bodyPr/>
        <a:lstStyle/>
        <a:p>
          <a:endParaRPr lang="fr-FR"/>
        </a:p>
      </dgm:t>
    </dgm:pt>
    <dgm:pt modelId="{8F9BC83C-55CD-4939-A4E9-F322E552F097}" type="sibTrans" cxnId="{5765F52A-9111-44F5-8820-45D5980B3100}">
      <dgm:prSet/>
      <dgm:spPr/>
      <dgm:t>
        <a:bodyPr/>
        <a:lstStyle/>
        <a:p>
          <a:endParaRPr lang="fr-FR"/>
        </a:p>
      </dgm:t>
    </dgm:pt>
    <dgm:pt modelId="{13B1A573-EB13-4747-9BAB-6E334170D7ED}">
      <dgm:prSet phldrT="[Texte]" phldr="0"/>
      <dgm:spPr>
        <a:ln>
          <a:solidFill>
            <a:schemeClr val="accent3"/>
          </a:solidFill>
        </a:ln>
      </dgm:spPr>
      <dgm:t>
        <a:bodyPr/>
        <a:lstStyle/>
        <a:p>
          <a:r>
            <a:rPr lang="fr-FR" b="1" dirty="0"/>
            <a:t>REMODELAGE</a:t>
          </a:r>
        </a:p>
      </dgm:t>
    </dgm:pt>
    <dgm:pt modelId="{540B04EF-9430-481A-A12D-BA7DE5624583}" type="parTrans" cxnId="{CD132C6C-66F8-4D24-8FD3-32998F33206F}">
      <dgm:prSet/>
      <dgm:spPr/>
      <dgm:t>
        <a:bodyPr/>
        <a:lstStyle/>
        <a:p>
          <a:endParaRPr lang="fr-FR"/>
        </a:p>
      </dgm:t>
    </dgm:pt>
    <dgm:pt modelId="{5E30BB96-C851-46A4-B3BC-1F570FFBDD99}" type="sibTrans" cxnId="{CD132C6C-66F8-4D24-8FD3-32998F33206F}">
      <dgm:prSet/>
      <dgm:spPr/>
      <dgm:t>
        <a:bodyPr/>
        <a:lstStyle/>
        <a:p>
          <a:endParaRPr lang="fr-FR"/>
        </a:p>
      </dgm:t>
    </dgm:pt>
    <dgm:pt modelId="{9202DB22-25D9-4E46-91FA-C5D4209FF399}">
      <dgm:prSet phldrT="[Texte]" phldr="0"/>
      <dgm:spPr>
        <a:ln>
          <a:solidFill>
            <a:schemeClr val="accent3"/>
          </a:solidFill>
        </a:ln>
      </dgm:spPr>
      <dgm:t>
        <a:bodyPr/>
        <a:lstStyle/>
        <a:p>
          <a:r>
            <a:rPr lang="fr-FR" dirty="0"/>
            <a:t>Maturation lente</a:t>
          </a:r>
        </a:p>
      </dgm:t>
    </dgm:pt>
    <dgm:pt modelId="{A27927F3-A6BA-43ED-B183-96C5F73F30C4}" type="parTrans" cxnId="{6608D47D-4B93-4338-AC56-AA547F977E01}">
      <dgm:prSet/>
      <dgm:spPr/>
      <dgm:t>
        <a:bodyPr/>
        <a:lstStyle/>
        <a:p>
          <a:endParaRPr lang="fr-FR"/>
        </a:p>
      </dgm:t>
    </dgm:pt>
    <dgm:pt modelId="{FC7FF46F-47C9-43BA-BAA7-203D38F552EC}" type="sibTrans" cxnId="{6608D47D-4B93-4338-AC56-AA547F977E01}">
      <dgm:prSet/>
      <dgm:spPr/>
      <dgm:t>
        <a:bodyPr/>
        <a:lstStyle/>
        <a:p>
          <a:endParaRPr lang="fr-FR"/>
        </a:p>
      </dgm:t>
    </dgm:pt>
    <dgm:pt modelId="{27FF2DB1-0798-4F77-A8AD-CC6F6DA99643}">
      <dgm:prSet phldrT="[Texte]" phldr="0"/>
      <dgm:spPr>
        <a:solidFill>
          <a:schemeClr val="bg1">
            <a:alpha val="90000"/>
          </a:schemeClr>
        </a:solidFill>
        <a:ln>
          <a:solidFill>
            <a:schemeClr val="accent3"/>
          </a:solidFill>
        </a:ln>
      </dgm:spPr>
      <dgm:t>
        <a:bodyPr/>
        <a:lstStyle/>
        <a:p>
          <a:r>
            <a:rPr lang="fr-FR" dirty="0"/>
            <a:t>Hématome + fibrine</a:t>
          </a:r>
        </a:p>
      </dgm:t>
    </dgm:pt>
    <dgm:pt modelId="{45121608-E4CC-4490-990C-853501D3B680}" type="parTrans" cxnId="{200882DA-00D0-4DD9-8CCA-1F651037421D}">
      <dgm:prSet/>
      <dgm:spPr/>
      <dgm:t>
        <a:bodyPr/>
        <a:lstStyle/>
        <a:p>
          <a:endParaRPr lang="fr-FR"/>
        </a:p>
      </dgm:t>
    </dgm:pt>
    <dgm:pt modelId="{75B2F3DD-2A78-443A-AA78-092C80E1F83D}" type="sibTrans" cxnId="{200882DA-00D0-4DD9-8CCA-1F651037421D}">
      <dgm:prSet/>
      <dgm:spPr/>
      <dgm:t>
        <a:bodyPr/>
        <a:lstStyle/>
        <a:p>
          <a:endParaRPr lang="fr-FR"/>
        </a:p>
      </dgm:t>
    </dgm:pt>
    <dgm:pt modelId="{347C60CA-BA0F-4FE0-95E8-804823279F70}">
      <dgm:prSet phldrT="[Texte]" phldr="0"/>
      <dgm:spPr>
        <a:solidFill>
          <a:schemeClr val="bg1">
            <a:alpha val="90000"/>
          </a:schemeClr>
        </a:solidFill>
        <a:ln>
          <a:solidFill>
            <a:schemeClr val="accent3"/>
          </a:solidFill>
        </a:ln>
      </dgm:spPr>
      <dgm:t>
        <a:bodyPr/>
        <a:lstStyle/>
        <a:p>
          <a:r>
            <a:rPr lang="fr-FR" dirty="0"/>
            <a:t>Début de ponts de réparation MAIS RESISTANCE TRES FAIBLE</a:t>
          </a:r>
        </a:p>
      </dgm:t>
    </dgm:pt>
    <dgm:pt modelId="{E6F0E1E6-94A1-4A49-BEB2-BA41495E1709}" type="parTrans" cxnId="{66ACCD41-7BD6-4124-B13C-A3F5985B24CC}">
      <dgm:prSet/>
      <dgm:spPr/>
      <dgm:t>
        <a:bodyPr/>
        <a:lstStyle/>
        <a:p>
          <a:endParaRPr lang="fr-FR"/>
        </a:p>
      </dgm:t>
    </dgm:pt>
    <dgm:pt modelId="{0872833C-9EEE-4DDF-845A-2BBD5FED5109}" type="sibTrans" cxnId="{66ACCD41-7BD6-4124-B13C-A3F5985B24CC}">
      <dgm:prSet/>
      <dgm:spPr/>
      <dgm:t>
        <a:bodyPr/>
        <a:lstStyle/>
        <a:p>
          <a:endParaRPr lang="fr-FR"/>
        </a:p>
      </dgm:t>
    </dgm:pt>
    <dgm:pt modelId="{7B2714C1-8DBA-4B85-878C-22AA27A6723E}">
      <dgm:prSet phldrT="[Texte]" phldr="0"/>
      <dgm:spPr>
        <a:ln>
          <a:solidFill>
            <a:schemeClr val="accent3"/>
          </a:solidFill>
        </a:ln>
      </dgm:spPr>
      <dgm:t>
        <a:bodyPr/>
        <a:lstStyle/>
        <a:p>
          <a:r>
            <a:rPr lang="fr-FR" dirty="0"/>
            <a:t>Prolifération des fibroblaste et formation de collagène de type III</a:t>
          </a:r>
        </a:p>
      </dgm:t>
    </dgm:pt>
    <dgm:pt modelId="{77666100-B6A7-4369-BBA2-7994F4C9015E}" type="parTrans" cxnId="{17847D1D-BB95-47ED-9702-7B380F4A7F01}">
      <dgm:prSet/>
      <dgm:spPr/>
      <dgm:t>
        <a:bodyPr/>
        <a:lstStyle/>
        <a:p>
          <a:endParaRPr lang="fr-FR"/>
        </a:p>
      </dgm:t>
    </dgm:pt>
    <dgm:pt modelId="{DBB13E84-FB32-4BEE-97A0-605FAA3B74C9}" type="sibTrans" cxnId="{17847D1D-BB95-47ED-9702-7B380F4A7F01}">
      <dgm:prSet/>
      <dgm:spPr/>
      <dgm:t>
        <a:bodyPr/>
        <a:lstStyle/>
        <a:p>
          <a:endParaRPr lang="fr-FR"/>
        </a:p>
      </dgm:t>
    </dgm:pt>
    <dgm:pt modelId="{73C5AED4-30B9-4388-B226-F3C2716BA20F}">
      <dgm:prSet phldrT="[Texte]" phldr="0"/>
      <dgm:spPr>
        <a:ln>
          <a:solidFill>
            <a:schemeClr val="accent3"/>
          </a:solidFill>
        </a:ln>
      </dgm:spPr>
      <dgm:t>
        <a:bodyPr/>
        <a:lstStyle/>
        <a:p>
          <a:r>
            <a:rPr lang="fr-FR" dirty="0"/>
            <a:t>Collagène type III </a:t>
          </a:r>
          <a:r>
            <a:rPr lang="fr-FR" dirty="0">
              <a:latin typeface="Arial" panose="020B0604020202020204" pitchFamily="34" charset="0"/>
              <a:cs typeface="Arial" panose="020B0604020202020204" pitchFamily="34" charset="0"/>
            </a:rPr>
            <a:t>→ type I</a:t>
          </a:r>
          <a:endParaRPr lang="fr-FR" dirty="0"/>
        </a:p>
      </dgm:t>
    </dgm:pt>
    <dgm:pt modelId="{D90EDEC1-F294-447A-AB2F-B157BCE0CA8C}" type="parTrans" cxnId="{0357794E-E0F5-4FD6-B7EE-049F0DF5A43E}">
      <dgm:prSet/>
      <dgm:spPr/>
      <dgm:t>
        <a:bodyPr/>
        <a:lstStyle/>
        <a:p>
          <a:endParaRPr lang="fr-FR"/>
        </a:p>
      </dgm:t>
    </dgm:pt>
    <dgm:pt modelId="{91ABB457-BF4A-4E78-89AF-F17048E170E1}" type="sibTrans" cxnId="{0357794E-E0F5-4FD6-B7EE-049F0DF5A43E}">
      <dgm:prSet/>
      <dgm:spPr/>
      <dgm:t>
        <a:bodyPr/>
        <a:lstStyle/>
        <a:p>
          <a:endParaRPr lang="fr-FR"/>
        </a:p>
      </dgm:t>
    </dgm:pt>
    <dgm:pt modelId="{7892E667-B215-41E1-98AA-DAE30D4F30CC}">
      <dgm:prSet phldrT="[Texte]" phldr="0"/>
      <dgm:spPr>
        <a:ln>
          <a:solidFill>
            <a:schemeClr val="accent3"/>
          </a:solidFill>
        </a:ln>
      </dgm:spPr>
      <dgm:t>
        <a:bodyPr/>
        <a:lstStyle/>
        <a:p>
          <a:r>
            <a:rPr lang="fr-FR" dirty="0"/>
            <a:t>Alignement des fibres selon les contraintes mécaniques </a:t>
          </a:r>
        </a:p>
      </dgm:t>
    </dgm:pt>
    <dgm:pt modelId="{C8C1013A-A9A1-4DE7-A4D2-8DABDA6B6D37}" type="parTrans" cxnId="{19C813F7-A44F-4FC8-BC58-3983651CEEB9}">
      <dgm:prSet/>
      <dgm:spPr/>
      <dgm:t>
        <a:bodyPr/>
        <a:lstStyle/>
        <a:p>
          <a:endParaRPr lang="fr-FR"/>
        </a:p>
      </dgm:t>
    </dgm:pt>
    <dgm:pt modelId="{00287002-F274-4A69-9C1E-1DF9A7F0BDF7}" type="sibTrans" cxnId="{19C813F7-A44F-4FC8-BC58-3983651CEEB9}">
      <dgm:prSet/>
      <dgm:spPr/>
      <dgm:t>
        <a:bodyPr/>
        <a:lstStyle/>
        <a:p>
          <a:endParaRPr lang="fr-FR"/>
        </a:p>
      </dgm:t>
    </dgm:pt>
    <dgm:pt modelId="{1E93D14E-95E7-4EA9-9269-BBFE39E06852}">
      <dgm:prSet phldrT="[Texte]" phldr="0"/>
      <dgm:spPr>
        <a:ln>
          <a:solidFill>
            <a:schemeClr val="accent3"/>
          </a:solidFill>
        </a:ln>
      </dgm:spPr>
      <dgm:t>
        <a:bodyPr/>
        <a:lstStyle/>
        <a:p>
          <a:r>
            <a:rPr lang="fr-FR" dirty="0"/>
            <a:t>Augmentation de la résistance</a:t>
          </a:r>
        </a:p>
      </dgm:t>
    </dgm:pt>
    <dgm:pt modelId="{899A5577-4BAB-4F8E-A18C-B16F3F83BB45}" type="parTrans" cxnId="{08671CBC-1EDE-44AA-96A7-5754BB5136C4}">
      <dgm:prSet/>
      <dgm:spPr/>
      <dgm:t>
        <a:bodyPr/>
        <a:lstStyle/>
        <a:p>
          <a:endParaRPr lang="fr-FR"/>
        </a:p>
      </dgm:t>
    </dgm:pt>
    <dgm:pt modelId="{0B781CC3-A912-4F26-BFDB-1A2D038E9D9C}" type="sibTrans" cxnId="{08671CBC-1EDE-44AA-96A7-5754BB5136C4}">
      <dgm:prSet/>
      <dgm:spPr/>
      <dgm:t>
        <a:bodyPr/>
        <a:lstStyle/>
        <a:p>
          <a:endParaRPr lang="fr-FR"/>
        </a:p>
      </dgm:t>
    </dgm:pt>
    <dgm:pt modelId="{83206B4C-959E-4BEB-AB9A-D1849FBE83CF}" type="pres">
      <dgm:prSet presAssocID="{0E95B6DA-24F8-4623-9650-4DFB52BAADC6}" presName="linearFlow" presStyleCnt="0">
        <dgm:presLayoutVars>
          <dgm:dir/>
          <dgm:animLvl val="lvl"/>
          <dgm:resizeHandles val="exact"/>
        </dgm:presLayoutVars>
      </dgm:prSet>
      <dgm:spPr/>
    </dgm:pt>
    <dgm:pt modelId="{53771EAD-8DE0-476B-9446-380719ED69CA}" type="pres">
      <dgm:prSet presAssocID="{1A33363D-A0AC-46F2-A150-D7E8992F228E}" presName="composite" presStyleCnt="0"/>
      <dgm:spPr/>
    </dgm:pt>
    <dgm:pt modelId="{36366883-8340-495E-BB6D-FFC1664F1F90}" type="pres">
      <dgm:prSet presAssocID="{1A33363D-A0AC-46F2-A150-D7E8992F228E}" presName="parentText" presStyleLbl="alignNode1" presStyleIdx="0" presStyleCnt="3">
        <dgm:presLayoutVars>
          <dgm:chMax val="1"/>
          <dgm:bulletEnabled val="1"/>
        </dgm:presLayoutVars>
      </dgm:prSet>
      <dgm:spPr/>
    </dgm:pt>
    <dgm:pt modelId="{7374B62E-D1CF-48B7-A47F-65E975E2C0F8}" type="pres">
      <dgm:prSet presAssocID="{1A33363D-A0AC-46F2-A150-D7E8992F228E}" presName="descendantText" presStyleLbl="alignAcc1" presStyleIdx="0" presStyleCnt="3">
        <dgm:presLayoutVars>
          <dgm:bulletEnabled val="1"/>
        </dgm:presLayoutVars>
      </dgm:prSet>
      <dgm:spPr/>
    </dgm:pt>
    <dgm:pt modelId="{6A4CDA68-DAD8-48FF-B63C-1A6D69329D8B}" type="pres">
      <dgm:prSet presAssocID="{C86455FC-E2A7-4181-94C2-CD4DE45651C2}" presName="sp" presStyleCnt="0"/>
      <dgm:spPr/>
    </dgm:pt>
    <dgm:pt modelId="{6C95ED04-5B10-477B-B62F-58BB3136EDC7}" type="pres">
      <dgm:prSet presAssocID="{E31166F3-6412-4EC0-B722-06A33DB25EDE}" presName="composite" presStyleCnt="0"/>
      <dgm:spPr/>
    </dgm:pt>
    <dgm:pt modelId="{BD664D61-8C30-4C4C-999C-A791E2AE3D29}" type="pres">
      <dgm:prSet presAssocID="{E31166F3-6412-4EC0-B722-06A33DB25EDE}" presName="parentText" presStyleLbl="alignNode1" presStyleIdx="1" presStyleCnt="3" custLinFactNeighborX="-1551" custLinFactNeighborY="-362">
        <dgm:presLayoutVars>
          <dgm:chMax val="1"/>
          <dgm:bulletEnabled val="1"/>
        </dgm:presLayoutVars>
      </dgm:prSet>
      <dgm:spPr/>
    </dgm:pt>
    <dgm:pt modelId="{98AC080A-35EA-4187-B931-14FAAA6A2B58}" type="pres">
      <dgm:prSet presAssocID="{E31166F3-6412-4EC0-B722-06A33DB25EDE}" presName="descendantText" presStyleLbl="alignAcc1" presStyleIdx="1" presStyleCnt="3">
        <dgm:presLayoutVars>
          <dgm:bulletEnabled val="1"/>
        </dgm:presLayoutVars>
      </dgm:prSet>
      <dgm:spPr/>
    </dgm:pt>
    <dgm:pt modelId="{A82DF641-D990-46A2-B7AB-908D61FB2A84}" type="pres">
      <dgm:prSet presAssocID="{79C01073-2EBE-4D45-A84E-8FF759026CA7}" presName="sp" presStyleCnt="0"/>
      <dgm:spPr/>
    </dgm:pt>
    <dgm:pt modelId="{C00A63AB-38B2-4D84-AF91-57ED4C1B2614}" type="pres">
      <dgm:prSet presAssocID="{8C7D1CE7-7358-4B5E-B918-FBC5EFF06F64}" presName="composite" presStyleCnt="0"/>
      <dgm:spPr/>
    </dgm:pt>
    <dgm:pt modelId="{A039E46C-AA77-47F2-AFC8-2D212827B97F}" type="pres">
      <dgm:prSet presAssocID="{8C7D1CE7-7358-4B5E-B918-FBC5EFF06F64}" presName="parentText" presStyleLbl="alignNode1" presStyleIdx="2" presStyleCnt="3">
        <dgm:presLayoutVars>
          <dgm:chMax val="1"/>
          <dgm:bulletEnabled val="1"/>
        </dgm:presLayoutVars>
      </dgm:prSet>
      <dgm:spPr/>
    </dgm:pt>
    <dgm:pt modelId="{3205FBD4-227D-47C3-80D6-5AB824EA1B11}" type="pres">
      <dgm:prSet presAssocID="{8C7D1CE7-7358-4B5E-B918-FBC5EFF06F64}" presName="descendantText" presStyleLbl="alignAcc1" presStyleIdx="2" presStyleCnt="3">
        <dgm:presLayoutVars>
          <dgm:bulletEnabled val="1"/>
        </dgm:presLayoutVars>
      </dgm:prSet>
      <dgm:spPr/>
    </dgm:pt>
  </dgm:ptLst>
  <dgm:cxnLst>
    <dgm:cxn modelId="{383EAB16-4191-40F0-AFED-F29E8DB54574}" type="presOf" srcId="{7892E667-B215-41E1-98AA-DAE30D4F30CC}" destId="{3205FBD4-227D-47C3-80D6-5AB824EA1B11}" srcOrd="0" destOrd="2" presId="urn:microsoft.com/office/officeart/2005/8/layout/chevron2"/>
    <dgm:cxn modelId="{17847D1D-BB95-47ED-9702-7B380F4A7F01}" srcId="{E31166F3-6412-4EC0-B722-06A33DB25EDE}" destId="{7B2714C1-8DBA-4B85-878C-22AA27A6723E}" srcOrd="1" destOrd="0" parTransId="{77666100-B6A7-4369-BBA2-7994F4C9015E}" sibTransId="{DBB13E84-FB32-4BEE-97A0-605FAA3B74C9}"/>
    <dgm:cxn modelId="{4066C423-3C06-40EE-AD25-08A54F2927AF}" srcId="{E31166F3-6412-4EC0-B722-06A33DB25EDE}" destId="{C23C2A9A-6DF0-416A-A396-7AEA3C82411A}" srcOrd="0" destOrd="0" parTransId="{4385336E-B732-48D0-B77E-57DEA08B2491}" sibTransId="{FEEF2CAD-03DE-46D4-B473-AE02609C4A54}"/>
    <dgm:cxn modelId="{5765F52A-9111-44F5-8820-45D5980B3100}" srcId="{0E95B6DA-24F8-4623-9650-4DFB52BAADC6}" destId="{8C7D1CE7-7358-4B5E-B918-FBC5EFF06F64}" srcOrd="2" destOrd="0" parTransId="{284A0C0C-7EB9-4CB1-8673-8E19BE2FB2E5}" sibTransId="{8F9BC83C-55CD-4939-A4E9-F322E552F097}"/>
    <dgm:cxn modelId="{2E7DD62F-1BA2-41B1-9B1A-FAA0030F6795}" type="presOf" srcId="{D3C13C21-3038-4B35-9782-E85E4520819C}" destId="{7374B62E-D1CF-48B7-A47F-65E975E2C0F8}" srcOrd="0" destOrd="0" presId="urn:microsoft.com/office/officeart/2005/8/layout/chevron2"/>
    <dgm:cxn modelId="{758A4D3A-4424-4CF9-9756-ED960916F26E}" srcId="{1A33363D-A0AC-46F2-A150-D7E8992F228E}" destId="{C0EF3470-47B0-4076-930C-44727A8B2B0B}" srcOrd="2" destOrd="0" parTransId="{B57224A2-CDC0-4F37-AE81-ADA458123CE0}" sibTransId="{0C7FC261-EAE4-401E-A12A-A15F999E4A6F}"/>
    <dgm:cxn modelId="{CEB9EC5C-D9AE-43E0-B8AD-0D0A79760600}" type="presOf" srcId="{E31166F3-6412-4EC0-B722-06A33DB25EDE}" destId="{BD664D61-8C30-4C4C-999C-A791E2AE3D29}" srcOrd="0" destOrd="0" presId="urn:microsoft.com/office/officeart/2005/8/layout/chevron2"/>
    <dgm:cxn modelId="{66ACCD41-7BD6-4124-B13C-A3F5985B24CC}" srcId="{1A33363D-A0AC-46F2-A150-D7E8992F228E}" destId="{347C60CA-BA0F-4FE0-95E8-804823279F70}" srcOrd="3" destOrd="0" parTransId="{E6F0E1E6-94A1-4A49-BEB2-BA41495E1709}" sibTransId="{0872833C-9EEE-4DDF-845A-2BBD5FED5109}"/>
    <dgm:cxn modelId="{62F90168-8A86-4FB0-B7A2-B229AAEA30AA}" type="presOf" srcId="{18861EF2-0A37-4B06-8F42-AB10DBC6E36C}" destId="{98AC080A-35EA-4187-B931-14FAAA6A2B58}" srcOrd="0" destOrd="2" presId="urn:microsoft.com/office/officeart/2005/8/layout/chevron2"/>
    <dgm:cxn modelId="{AA8B5548-DD01-4EDC-9AFC-8450FFA9FAC0}" type="presOf" srcId="{27FF2DB1-0798-4F77-A8AD-CC6F6DA99643}" destId="{7374B62E-D1CF-48B7-A47F-65E975E2C0F8}" srcOrd="0" destOrd="1" presId="urn:microsoft.com/office/officeart/2005/8/layout/chevron2"/>
    <dgm:cxn modelId="{050AA26B-43F7-4F54-9544-A1CEFCE05CB7}" type="presOf" srcId="{8C7D1CE7-7358-4B5E-B918-FBC5EFF06F64}" destId="{A039E46C-AA77-47F2-AFC8-2D212827B97F}" srcOrd="0" destOrd="0" presId="urn:microsoft.com/office/officeart/2005/8/layout/chevron2"/>
    <dgm:cxn modelId="{CD132C6C-66F8-4D24-8FD3-32998F33206F}" srcId="{8C7D1CE7-7358-4B5E-B918-FBC5EFF06F64}" destId="{13B1A573-EB13-4747-9BAB-6E334170D7ED}" srcOrd="0" destOrd="0" parTransId="{540B04EF-9430-481A-A12D-BA7DE5624583}" sibTransId="{5E30BB96-C851-46A4-B3BC-1F570FFBDD99}"/>
    <dgm:cxn modelId="{1D4A386D-2DAA-4819-8555-4C7D428A5558}" type="presOf" srcId="{9202DB22-25D9-4E46-91FA-C5D4209FF399}" destId="{3205FBD4-227D-47C3-80D6-5AB824EA1B11}" srcOrd="0" destOrd="4" presId="urn:microsoft.com/office/officeart/2005/8/layout/chevron2"/>
    <dgm:cxn modelId="{0357794E-E0F5-4FD6-B7EE-049F0DF5A43E}" srcId="{8C7D1CE7-7358-4B5E-B918-FBC5EFF06F64}" destId="{73C5AED4-30B9-4388-B226-F3C2716BA20F}" srcOrd="1" destOrd="0" parTransId="{D90EDEC1-F294-447A-AB2F-B157BCE0CA8C}" sibTransId="{91ABB457-BF4A-4E78-89AF-F17048E170E1}"/>
    <dgm:cxn modelId="{8BE6F952-13E3-4E4B-9CE2-48FC79A4BAED}" srcId="{0E95B6DA-24F8-4623-9650-4DFB52BAADC6}" destId="{E31166F3-6412-4EC0-B722-06A33DB25EDE}" srcOrd="1" destOrd="0" parTransId="{ACEE3E0A-FE92-4E07-8900-689C1F12348D}" sibTransId="{79C01073-2EBE-4D45-A84E-8FF759026CA7}"/>
    <dgm:cxn modelId="{EB549475-F561-4A02-9BA5-52AD6EDF1471}" srcId="{0E95B6DA-24F8-4623-9650-4DFB52BAADC6}" destId="{1A33363D-A0AC-46F2-A150-D7E8992F228E}" srcOrd="0" destOrd="0" parTransId="{33BC1569-4DB5-4C43-A91A-3CD500EDC079}" sibTransId="{C86455FC-E2A7-4181-94C2-CD4DE45651C2}"/>
    <dgm:cxn modelId="{0A038F79-FD6E-4FFA-9BA5-E3BC37DE3A07}" type="presOf" srcId="{0E95B6DA-24F8-4623-9650-4DFB52BAADC6}" destId="{83206B4C-959E-4BEB-AB9A-D1849FBE83CF}" srcOrd="0" destOrd="0" presId="urn:microsoft.com/office/officeart/2005/8/layout/chevron2"/>
    <dgm:cxn modelId="{6608D47D-4B93-4338-AC56-AA547F977E01}" srcId="{8C7D1CE7-7358-4B5E-B918-FBC5EFF06F64}" destId="{9202DB22-25D9-4E46-91FA-C5D4209FF399}" srcOrd="4" destOrd="0" parTransId="{A27927F3-A6BA-43ED-B183-96C5F73F30C4}" sibTransId="{FC7FF46F-47C9-43BA-BAA7-203D38F552EC}"/>
    <dgm:cxn modelId="{5C727783-D9D7-4968-A434-3269FC0C1F11}" type="presOf" srcId="{7B2714C1-8DBA-4B85-878C-22AA27A6723E}" destId="{98AC080A-35EA-4187-B931-14FAAA6A2B58}" srcOrd="0" destOrd="1" presId="urn:microsoft.com/office/officeart/2005/8/layout/chevron2"/>
    <dgm:cxn modelId="{0C10FC8A-4DF3-42D5-B769-6264EEA6316F}" type="presOf" srcId="{C0EF3470-47B0-4076-930C-44727A8B2B0B}" destId="{7374B62E-D1CF-48B7-A47F-65E975E2C0F8}" srcOrd="0" destOrd="2" presId="urn:microsoft.com/office/officeart/2005/8/layout/chevron2"/>
    <dgm:cxn modelId="{1ED2DAB0-BC45-4114-B627-F59625E4B8FF}" srcId="{E31166F3-6412-4EC0-B722-06A33DB25EDE}" destId="{18861EF2-0A37-4B06-8F42-AB10DBC6E36C}" srcOrd="2" destOrd="0" parTransId="{0F474C62-9A37-4B16-B451-4141A3C3584E}" sibTransId="{465123FB-7B32-46DB-B6C5-6E9B8167D3C3}"/>
    <dgm:cxn modelId="{155825B4-EE53-4E99-8ED5-87B983118F63}" type="presOf" srcId="{1E93D14E-95E7-4EA9-9269-BBFE39E06852}" destId="{3205FBD4-227D-47C3-80D6-5AB824EA1B11}" srcOrd="0" destOrd="3" presId="urn:microsoft.com/office/officeart/2005/8/layout/chevron2"/>
    <dgm:cxn modelId="{08671CBC-1EDE-44AA-96A7-5754BB5136C4}" srcId="{8C7D1CE7-7358-4B5E-B918-FBC5EFF06F64}" destId="{1E93D14E-95E7-4EA9-9269-BBFE39E06852}" srcOrd="3" destOrd="0" parTransId="{899A5577-4BAB-4F8E-A18C-B16F3F83BB45}" sibTransId="{0B781CC3-A912-4F26-BFDB-1A2D038E9D9C}"/>
    <dgm:cxn modelId="{447DAEC3-A2C1-4408-92DD-A9E5535AA20F}" type="presOf" srcId="{73C5AED4-30B9-4388-B226-F3C2716BA20F}" destId="{3205FBD4-227D-47C3-80D6-5AB824EA1B11}" srcOrd="0" destOrd="1" presId="urn:microsoft.com/office/officeart/2005/8/layout/chevron2"/>
    <dgm:cxn modelId="{7AEB3BC9-1FDB-4B87-9E91-3BFCD6EFE755}" type="presOf" srcId="{C23C2A9A-6DF0-416A-A396-7AEA3C82411A}" destId="{98AC080A-35EA-4187-B931-14FAAA6A2B58}" srcOrd="0" destOrd="0" presId="urn:microsoft.com/office/officeart/2005/8/layout/chevron2"/>
    <dgm:cxn modelId="{200882DA-00D0-4DD9-8CCA-1F651037421D}" srcId="{1A33363D-A0AC-46F2-A150-D7E8992F228E}" destId="{27FF2DB1-0798-4F77-A8AD-CC6F6DA99643}" srcOrd="1" destOrd="0" parTransId="{45121608-E4CC-4490-990C-853501D3B680}" sibTransId="{75B2F3DD-2A78-443A-AA78-092C80E1F83D}"/>
    <dgm:cxn modelId="{08CD0CE4-6B73-40E7-AF86-78CC1AFFF12D}" type="presOf" srcId="{13B1A573-EB13-4747-9BAB-6E334170D7ED}" destId="{3205FBD4-227D-47C3-80D6-5AB824EA1B11}" srcOrd="0" destOrd="0" presId="urn:microsoft.com/office/officeart/2005/8/layout/chevron2"/>
    <dgm:cxn modelId="{B7ACA2E8-D925-46AF-9127-5D7B05F7869D}" type="presOf" srcId="{347C60CA-BA0F-4FE0-95E8-804823279F70}" destId="{7374B62E-D1CF-48B7-A47F-65E975E2C0F8}" srcOrd="0" destOrd="3" presId="urn:microsoft.com/office/officeart/2005/8/layout/chevron2"/>
    <dgm:cxn modelId="{10E8B3F6-2369-4C43-8561-56B29A0E813E}" type="presOf" srcId="{1A33363D-A0AC-46F2-A150-D7E8992F228E}" destId="{36366883-8340-495E-BB6D-FFC1664F1F90}" srcOrd="0" destOrd="0" presId="urn:microsoft.com/office/officeart/2005/8/layout/chevron2"/>
    <dgm:cxn modelId="{19C813F7-A44F-4FC8-BC58-3983651CEEB9}" srcId="{8C7D1CE7-7358-4B5E-B918-FBC5EFF06F64}" destId="{7892E667-B215-41E1-98AA-DAE30D4F30CC}" srcOrd="2" destOrd="0" parTransId="{C8C1013A-A9A1-4DE7-A4D2-8DABDA6B6D37}" sibTransId="{00287002-F274-4A69-9C1E-1DF9A7F0BDF7}"/>
    <dgm:cxn modelId="{59E07EFF-3CDC-4079-AF3F-F5B98B28A09F}" srcId="{1A33363D-A0AC-46F2-A150-D7E8992F228E}" destId="{D3C13C21-3038-4B35-9782-E85E4520819C}" srcOrd="0" destOrd="0" parTransId="{92FD2434-099F-41B7-BD48-A911B81B65B7}" sibTransId="{99B2FDE6-4EF9-4E7D-8C9E-7291A2A29F66}"/>
    <dgm:cxn modelId="{85EBCAF5-52C3-4CA6-97B3-0646030D07FB}" type="presParOf" srcId="{83206B4C-959E-4BEB-AB9A-D1849FBE83CF}" destId="{53771EAD-8DE0-476B-9446-380719ED69CA}" srcOrd="0" destOrd="0" presId="urn:microsoft.com/office/officeart/2005/8/layout/chevron2"/>
    <dgm:cxn modelId="{C41CFF27-487D-404D-8EE9-53B376BAD754}" type="presParOf" srcId="{53771EAD-8DE0-476B-9446-380719ED69CA}" destId="{36366883-8340-495E-BB6D-FFC1664F1F90}" srcOrd="0" destOrd="0" presId="urn:microsoft.com/office/officeart/2005/8/layout/chevron2"/>
    <dgm:cxn modelId="{106958A8-8D2F-49EB-A027-F785EE080D53}" type="presParOf" srcId="{53771EAD-8DE0-476B-9446-380719ED69CA}" destId="{7374B62E-D1CF-48B7-A47F-65E975E2C0F8}" srcOrd="1" destOrd="0" presId="urn:microsoft.com/office/officeart/2005/8/layout/chevron2"/>
    <dgm:cxn modelId="{79419C04-E085-49F4-B05A-B6D2944024C3}" type="presParOf" srcId="{83206B4C-959E-4BEB-AB9A-D1849FBE83CF}" destId="{6A4CDA68-DAD8-48FF-B63C-1A6D69329D8B}" srcOrd="1" destOrd="0" presId="urn:microsoft.com/office/officeart/2005/8/layout/chevron2"/>
    <dgm:cxn modelId="{83149FF9-90C7-4BD7-A594-445F30C52D33}" type="presParOf" srcId="{83206B4C-959E-4BEB-AB9A-D1849FBE83CF}" destId="{6C95ED04-5B10-477B-B62F-58BB3136EDC7}" srcOrd="2" destOrd="0" presId="urn:microsoft.com/office/officeart/2005/8/layout/chevron2"/>
    <dgm:cxn modelId="{6E299151-8357-4881-83A6-1461E1C04D39}" type="presParOf" srcId="{6C95ED04-5B10-477B-B62F-58BB3136EDC7}" destId="{BD664D61-8C30-4C4C-999C-A791E2AE3D29}" srcOrd="0" destOrd="0" presId="urn:microsoft.com/office/officeart/2005/8/layout/chevron2"/>
    <dgm:cxn modelId="{04742184-31B1-4814-ABBD-DB0267CC134C}" type="presParOf" srcId="{6C95ED04-5B10-477B-B62F-58BB3136EDC7}" destId="{98AC080A-35EA-4187-B931-14FAAA6A2B58}" srcOrd="1" destOrd="0" presId="urn:microsoft.com/office/officeart/2005/8/layout/chevron2"/>
    <dgm:cxn modelId="{2BB3750A-1284-4CC0-8704-37004637ED51}" type="presParOf" srcId="{83206B4C-959E-4BEB-AB9A-D1849FBE83CF}" destId="{A82DF641-D990-46A2-B7AB-908D61FB2A84}" srcOrd="3" destOrd="0" presId="urn:microsoft.com/office/officeart/2005/8/layout/chevron2"/>
    <dgm:cxn modelId="{60852D2F-1198-4E98-A8FE-C463633F1313}" type="presParOf" srcId="{83206B4C-959E-4BEB-AB9A-D1849FBE83CF}" destId="{C00A63AB-38B2-4D84-AF91-57ED4C1B2614}" srcOrd="4" destOrd="0" presId="urn:microsoft.com/office/officeart/2005/8/layout/chevron2"/>
    <dgm:cxn modelId="{C6CA0E29-8FF3-411D-9881-75FEF06B7D2A}" type="presParOf" srcId="{C00A63AB-38B2-4D84-AF91-57ED4C1B2614}" destId="{A039E46C-AA77-47F2-AFC8-2D212827B97F}" srcOrd="0" destOrd="0" presId="urn:microsoft.com/office/officeart/2005/8/layout/chevron2"/>
    <dgm:cxn modelId="{F79CF2F2-EB24-4509-8F0E-0E28FF56B0AA}" type="presParOf" srcId="{C00A63AB-38B2-4D84-AF91-57ED4C1B2614}" destId="{3205FBD4-227D-47C3-80D6-5AB824EA1B1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FE4423-6539-47E4-802B-548D4D9691B0}" type="doc">
      <dgm:prSet loTypeId="urn:microsoft.com/office/officeart/2005/8/layout/chevron1" loCatId="process" qsTypeId="urn:microsoft.com/office/officeart/2005/8/quickstyle/simple2" qsCatId="simple" csTypeId="urn:microsoft.com/office/officeart/2005/8/colors/accent3_1" csCatId="accent3" phldr="1"/>
      <dgm:spPr/>
    </dgm:pt>
    <dgm:pt modelId="{26E05554-C11E-4F56-B916-2E58B29C7902}">
      <dgm:prSet phldrT="[Texte]"/>
      <dgm:spPr/>
      <dgm:t>
        <a:bodyPr/>
        <a:lstStyle/>
        <a:p>
          <a:r>
            <a:rPr lang="fr-FR" dirty="0"/>
            <a:t>Nouvelle chirurgie</a:t>
          </a:r>
        </a:p>
      </dgm:t>
    </dgm:pt>
    <dgm:pt modelId="{D9D4DF60-479F-4E17-8245-C9FBE4EAB9D0}" type="parTrans" cxnId="{52461353-584C-44D7-B6D7-6FBF430500C4}">
      <dgm:prSet/>
      <dgm:spPr/>
      <dgm:t>
        <a:bodyPr/>
        <a:lstStyle/>
        <a:p>
          <a:endParaRPr lang="fr-FR"/>
        </a:p>
      </dgm:t>
    </dgm:pt>
    <dgm:pt modelId="{724FC9C9-1284-4347-964F-CD9CD7076F0C}" type="sibTrans" cxnId="{52461353-584C-44D7-B6D7-6FBF430500C4}">
      <dgm:prSet/>
      <dgm:spPr/>
      <dgm:t>
        <a:bodyPr/>
        <a:lstStyle/>
        <a:p>
          <a:endParaRPr lang="fr-FR"/>
        </a:p>
      </dgm:t>
    </dgm:pt>
    <dgm:pt modelId="{6E444D29-19B7-4A4E-9694-2C4D4C6DE6C2}">
      <dgm:prSet phldrT="[Texte]"/>
      <dgm:spPr/>
      <dgm:t>
        <a:bodyPr/>
        <a:lstStyle/>
        <a:p>
          <a:r>
            <a:rPr lang="fr-FR" dirty="0"/>
            <a:t>Nouvelles cicatrices</a:t>
          </a:r>
        </a:p>
      </dgm:t>
    </dgm:pt>
    <dgm:pt modelId="{44B6EBB6-EAAE-4C2A-8D34-F20D68FCB104}" type="parTrans" cxnId="{48271039-87B6-4849-8BA2-0ACF91F199B1}">
      <dgm:prSet/>
      <dgm:spPr/>
      <dgm:t>
        <a:bodyPr/>
        <a:lstStyle/>
        <a:p>
          <a:endParaRPr lang="fr-FR"/>
        </a:p>
      </dgm:t>
    </dgm:pt>
    <dgm:pt modelId="{D81478D8-9768-4B8C-BF71-2177EC220E98}" type="sibTrans" cxnId="{48271039-87B6-4849-8BA2-0ACF91F199B1}">
      <dgm:prSet/>
      <dgm:spPr/>
      <dgm:t>
        <a:bodyPr/>
        <a:lstStyle/>
        <a:p>
          <a:endParaRPr lang="fr-FR"/>
        </a:p>
      </dgm:t>
    </dgm:pt>
    <dgm:pt modelId="{00188131-553D-4B94-965E-ED70D4E927E5}">
      <dgm:prSet phldrT="[Texte]"/>
      <dgm:spPr/>
      <dgm:t>
        <a:bodyPr/>
        <a:lstStyle/>
        <a:p>
          <a:r>
            <a:rPr lang="fr-FR" dirty="0"/>
            <a:t>Adhérences</a:t>
          </a:r>
        </a:p>
      </dgm:t>
    </dgm:pt>
    <dgm:pt modelId="{74E39935-8E6D-47B0-B7F1-7E7AC0268C49}" type="parTrans" cxnId="{14B4D31F-3D5B-4BE4-9B0A-E2C51BE320E6}">
      <dgm:prSet/>
      <dgm:spPr/>
      <dgm:t>
        <a:bodyPr/>
        <a:lstStyle/>
        <a:p>
          <a:endParaRPr lang="fr-FR"/>
        </a:p>
      </dgm:t>
    </dgm:pt>
    <dgm:pt modelId="{0F75E5D1-4851-49A3-8B52-364D31BF1B16}" type="sibTrans" cxnId="{14B4D31F-3D5B-4BE4-9B0A-E2C51BE320E6}">
      <dgm:prSet/>
      <dgm:spPr/>
      <dgm:t>
        <a:bodyPr/>
        <a:lstStyle/>
        <a:p>
          <a:endParaRPr lang="fr-FR"/>
        </a:p>
      </dgm:t>
    </dgm:pt>
    <dgm:pt modelId="{F7BDF4D0-BEC9-4CF9-B303-1E754B8F1994}">
      <dgm:prSet phldrT="[Texte]"/>
      <dgm:spPr/>
      <dgm:t>
        <a:bodyPr/>
        <a:lstStyle/>
        <a:p>
          <a:r>
            <a:rPr lang="fr-FR" dirty="0"/>
            <a:t>Résultats fonctionnels moins bons</a:t>
          </a:r>
        </a:p>
      </dgm:t>
    </dgm:pt>
    <dgm:pt modelId="{C5903A3D-839F-4DC4-B34E-395EEF354390}" type="parTrans" cxnId="{6EBC17A8-9CFD-4D98-8368-388F00AEE364}">
      <dgm:prSet/>
      <dgm:spPr/>
      <dgm:t>
        <a:bodyPr/>
        <a:lstStyle/>
        <a:p>
          <a:endParaRPr lang="fr-FR"/>
        </a:p>
      </dgm:t>
    </dgm:pt>
    <dgm:pt modelId="{5CAEFAB1-E660-451F-BB51-C44DBFFFADFC}" type="sibTrans" cxnId="{6EBC17A8-9CFD-4D98-8368-388F00AEE364}">
      <dgm:prSet/>
      <dgm:spPr/>
      <dgm:t>
        <a:bodyPr/>
        <a:lstStyle/>
        <a:p>
          <a:endParaRPr lang="fr-FR"/>
        </a:p>
      </dgm:t>
    </dgm:pt>
    <dgm:pt modelId="{EB6DCE68-2CEE-40CD-B6F5-56DA42E0FB08}" type="pres">
      <dgm:prSet presAssocID="{18FE4423-6539-47E4-802B-548D4D9691B0}" presName="Name0" presStyleCnt="0">
        <dgm:presLayoutVars>
          <dgm:dir/>
          <dgm:animLvl val="lvl"/>
          <dgm:resizeHandles val="exact"/>
        </dgm:presLayoutVars>
      </dgm:prSet>
      <dgm:spPr/>
    </dgm:pt>
    <dgm:pt modelId="{C91014E1-E2F1-4B5A-AFAC-C88367BE6B0A}" type="pres">
      <dgm:prSet presAssocID="{26E05554-C11E-4F56-B916-2E58B29C7902}" presName="parTxOnly" presStyleLbl="node1" presStyleIdx="0" presStyleCnt="4">
        <dgm:presLayoutVars>
          <dgm:chMax val="0"/>
          <dgm:chPref val="0"/>
          <dgm:bulletEnabled val="1"/>
        </dgm:presLayoutVars>
      </dgm:prSet>
      <dgm:spPr/>
    </dgm:pt>
    <dgm:pt modelId="{83F59FB9-C9DC-4740-B706-532CF6F75AFF}" type="pres">
      <dgm:prSet presAssocID="{724FC9C9-1284-4347-964F-CD9CD7076F0C}" presName="parTxOnlySpace" presStyleCnt="0"/>
      <dgm:spPr/>
    </dgm:pt>
    <dgm:pt modelId="{8AB743E8-AE9F-403B-AF73-404515D4997D}" type="pres">
      <dgm:prSet presAssocID="{6E444D29-19B7-4A4E-9694-2C4D4C6DE6C2}" presName="parTxOnly" presStyleLbl="node1" presStyleIdx="1" presStyleCnt="4" custLinFactNeighborX="0" custLinFactNeighborY="0">
        <dgm:presLayoutVars>
          <dgm:chMax val="0"/>
          <dgm:chPref val="0"/>
          <dgm:bulletEnabled val="1"/>
        </dgm:presLayoutVars>
      </dgm:prSet>
      <dgm:spPr/>
    </dgm:pt>
    <dgm:pt modelId="{0E65F7AF-754F-49D5-9DCF-EAE0A8029A48}" type="pres">
      <dgm:prSet presAssocID="{D81478D8-9768-4B8C-BF71-2177EC220E98}" presName="parTxOnlySpace" presStyleCnt="0"/>
      <dgm:spPr/>
    </dgm:pt>
    <dgm:pt modelId="{D2D00C9B-F02B-4744-92D5-4E08D31328F2}" type="pres">
      <dgm:prSet presAssocID="{00188131-553D-4B94-965E-ED70D4E927E5}" presName="parTxOnly" presStyleLbl="node1" presStyleIdx="2" presStyleCnt="4">
        <dgm:presLayoutVars>
          <dgm:chMax val="0"/>
          <dgm:chPref val="0"/>
          <dgm:bulletEnabled val="1"/>
        </dgm:presLayoutVars>
      </dgm:prSet>
      <dgm:spPr/>
    </dgm:pt>
    <dgm:pt modelId="{64C472BD-5B3C-4C37-AEE1-1BC5B5283EF5}" type="pres">
      <dgm:prSet presAssocID="{0F75E5D1-4851-49A3-8B52-364D31BF1B16}" presName="parTxOnlySpace" presStyleCnt="0"/>
      <dgm:spPr/>
    </dgm:pt>
    <dgm:pt modelId="{F9EB5547-03C4-4C32-BE64-43143337184E}" type="pres">
      <dgm:prSet presAssocID="{F7BDF4D0-BEC9-4CF9-B303-1E754B8F1994}" presName="parTxOnly" presStyleLbl="node1" presStyleIdx="3" presStyleCnt="4" custLinFactNeighborX="3157" custLinFactNeighborY="10570">
        <dgm:presLayoutVars>
          <dgm:chMax val="0"/>
          <dgm:chPref val="0"/>
          <dgm:bulletEnabled val="1"/>
        </dgm:presLayoutVars>
      </dgm:prSet>
      <dgm:spPr/>
    </dgm:pt>
  </dgm:ptLst>
  <dgm:cxnLst>
    <dgm:cxn modelId="{6205A417-B096-4F39-9831-C70991C80258}" type="presOf" srcId="{F7BDF4D0-BEC9-4CF9-B303-1E754B8F1994}" destId="{F9EB5547-03C4-4C32-BE64-43143337184E}" srcOrd="0" destOrd="0" presId="urn:microsoft.com/office/officeart/2005/8/layout/chevron1"/>
    <dgm:cxn modelId="{14B4D31F-3D5B-4BE4-9B0A-E2C51BE320E6}" srcId="{18FE4423-6539-47E4-802B-548D4D9691B0}" destId="{00188131-553D-4B94-965E-ED70D4E927E5}" srcOrd="2" destOrd="0" parTransId="{74E39935-8E6D-47B0-B7F1-7E7AC0268C49}" sibTransId="{0F75E5D1-4851-49A3-8B52-364D31BF1B16}"/>
    <dgm:cxn modelId="{A9029121-26E6-4F1F-8736-8549155BC77F}" type="presOf" srcId="{18FE4423-6539-47E4-802B-548D4D9691B0}" destId="{EB6DCE68-2CEE-40CD-B6F5-56DA42E0FB08}" srcOrd="0" destOrd="0" presId="urn:microsoft.com/office/officeart/2005/8/layout/chevron1"/>
    <dgm:cxn modelId="{48271039-87B6-4849-8BA2-0ACF91F199B1}" srcId="{18FE4423-6539-47E4-802B-548D4D9691B0}" destId="{6E444D29-19B7-4A4E-9694-2C4D4C6DE6C2}" srcOrd="1" destOrd="0" parTransId="{44B6EBB6-EAAE-4C2A-8D34-F20D68FCB104}" sibTransId="{D81478D8-9768-4B8C-BF71-2177EC220E98}"/>
    <dgm:cxn modelId="{69E07662-79DF-46ED-92D7-5336D88E478A}" type="presOf" srcId="{6E444D29-19B7-4A4E-9694-2C4D4C6DE6C2}" destId="{8AB743E8-AE9F-403B-AF73-404515D4997D}" srcOrd="0" destOrd="0" presId="urn:microsoft.com/office/officeart/2005/8/layout/chevron1"/>
    <dgm:cxn modelId="{52461353-584C-44D7-B6D7-6FBF430500C4}" srcId="{18FE4423-6539-47E4-802B-548D4D9691B0}" destId="{26E05554-C11E-4F56-B916-2E58B29C7902}" srcOrd="0" destOrd="0" parTransId="{D9D4DF60-479F-4E17-8245-C9FBE4EAB9D0}" sibTransId="{724FC9C9-1284-4347-964F-CD9CD7076F0C}"/>
    <dgm:cxn modelId="{A8C71882-8CE5-4A18-9525-590FCC125A56}" type="presOf" srcId="{26E05554-C11E-4F56-B916-2E58B29C7902}" destId="{C91014E1-E2F1-4B5A-AFAC-C88367BE6B0A}" srcOrd="0" destOrd="0" presId="urn:microsoft.com/office/officeart/2005/8/layout/chevron1"/>
    <dgm:cxn modelId="{6EBC17A8-9CFD-4D98-8368-388F00AEE364}" srcId="{18FE4423-6539-47E4-802B-548D4D9691B0}" destId="{F7BDF4D0-BEC9-4CF9-B303-1E754B8F1994}" srcOrd="3" destOrd="0" parTransId="{C5903A3D-839F-4DC4-B34E-395EEF354390}" sibTransId="{5CAEFAB1-E660-451F-BB51-C44DBFFFADFC}"/>
    <dgm:cxn modelId="{9FBA80C9-1C29-4AF9-81D9-156656ED224F}" type="presOf" srcId="{00188131-553D-4B94-965E-ED70D4E927E5}" destId="{D2D00C9B-F02B-4744-92D5-4E08D31328F2}" srcOrd="0" destOrd="0" presId="urn:microsoft.com/office/officeart/2005/8/layout/chevron1"/>
    <dgm:cxn modelId="{24E6EAF3-0D7E-45C8-94C7-2B413757227E}" type="presParOf" srcId="{EB6DCE68-2CEE-40CD-B6F5-56DA42E0FB08}" destId="{C91014E1-E2F1-4B5A-AFAC-C88367BE6B0A}" srcOrd="0" destOrd="0" presId="urn:microsoft.com/office/officeart/2005/8/layout/chevron1"/>
    <dgm:cxn modelId="{2B9D133D-4689-4AD0-9612-5AC2A7AB85F7}" type="presParOf" srcId="{EB6DCE68-2CEE-40CD-B6F5-56DA42E0FB08}" destId="{83F59FB9-C9DC-4740-B706-532CF6F75AFF}" srcOrd="1" destOrd="0" presId="urn:microsoft.com/office/officeart/2005/8/layout/chevron1"/>
    <dgm:cxn modelId="{F0DDFE52-A167-427A-946D-DA3C9AE1507C}" type="presParOf" srcId="{EB6DCE68-2CEE-40CD-B6F5-56DA42E0FB08}" destId="{8AB743E8-AE9F-403B-AF73-404515D4997D}" srcOrd="2" destOrd="0" presId="urn:microsoft.com/office/officeart/2005/8/layout/chevron1"/>
    <dgm:cxn modelId="{7A60E9C4-C364-4F83-8025-3227982EB47D}" type="presParOf" srcId="{EB6DCE68-2CEE-40CD-B6F5-56DA42E0FB08}" destId="{0E65F7AF-754F-49D5-9DCF-EAE0A8029A48}" srcOrd="3" destOrd="0" presId="urn:microsoft.com/office/officeart/2005/8/layout/chevron1"/>
    <dgm:cxn modelId="{7F9F819F-F99A-4FA8-883C-88F3CE0B05AC}" type="presParOf" srcId="{EB6DCE68-2CEE-40CD-B6F5-56DA42E0FB08}" destId="{D2D00C9B-F02B-4744-92D5-4E08D31328F2}" srcOrd="4" destOrd="0" presId="urn:microsoft.com/office/officeart/2005/8/layout/chevron1"/>
    <dgm:cxn modelId="{7D59A192-A23C-4C00-93D8-7EC9E3573D47}" type="presParOf" srcId="{EB6DCE68-2CEE-40CD-B6F5-56DA42E0FB08}" destId="{64C472BD-5B3C-4C37-AEE1-1BC5B5283EF5}" srcOrd="5" destOrd="0" presId="urn:microsoft.com/office/officeart/2005/8/layout/chevron1"/>
    <dgm:cxn modelId="{3045E127-F693-400C-B116-C2F7BAA32A4F}" type="presParOf" srcId="{EB6DCE68-2CEE-40CD-B6F5-56DA42E0FB08}" destId="{F9EB5547-03C4-4C32-BE64-43143337184E}" srcOrd="6" destOrd="0" presId="urn:microsoft.com/office/officeart/2005/8/layout/chevron1"/>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0A859F-CCF8-487A-89B1-26E45FE80FD9}"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fr-FR"/>
        </a:p>
      </dgm:t>
    </dgm:pt>
    <dgm:pt modelId="{4CC5034A-A5BA-4A23-B9A4-66BA273C7E4D}">
      <dgm:prSet phldrT="[Texte]" phldr="0"/>
      <dgm:spPr/>
      <dgm:t>
        <a:bodyPr/>
        <a:lstStyle/>
        <a:p>
          <a:r>
            <a:rPr lang="fr-FR" dirty="0"/>
            <a:t>Limiter l’</a:t>
          </a:r>
          <a:r>
            <a:rPr lang="fr-FR" dirty="0" err="1"/>
            <a:t>oedème</a:t>
          </a:r>
          <a:endParaRPr lang="fr-FR" dirty="0"/>
        </a:p>
      </dgm:t>
    </dgm:pt>
    <dgm:pt modelId="{0749AD16-9F1C-49DA-93FD-C9D94656B4A8}" type="parTrans" cxnId="{DF23302D-0159-44B2-8ED9-ED17F91627AA}">
      <dgm:prSet/>
      <dgm:spPr/>
      <dgm:t>
        <a:bodyPr/>
        <a:lstStyle/>
        <a:p>
          <a:endParaRPr lang="fr-FR"/>
        </a:p>
      </dgm:t>
    </dgm:pt>
    <dgm:pt modelId="{A8522D40-F0B5-468B-B32F-299CEF594012}" type="sibTrans" cxnId="{DF23302D-0159-44B2-8ED9-ED17F91627AA}">
      <dgm:prSet/>
      <dgm:spPr/>
      <dgm:t>
        <a:bodyPr/>
        <a:lstStyle/>
        <a:p>
          <a:endParaRPr lang="fr-FR"/>
        </a:p>
      </dgm:t>
    </dgm:pt>
    <dgm:pt modelId="{72B7253A-CD15-4E85-AC35-9466D239BA15}">
      <dgm:prSet phldrT="[Texte]" phldr="0"/>
      <dgm:spPr/>
      <dgm:t>
        <a:bodyPr/>
        <a:lstStyle/>
        <a:p>
          <a:r>
            <a:rPr lang="fr-FR" dirty="0"/>
            <a:t>Massage/drainage/</a:t>
          </a:r>
          <a:r>
            <a:rPr lang="fr-FR" dirty="0" err="1"/>
            <a:t>vacuo</a:t>
          </a:r>
          <a:endParaRPr lang="fr-FR" dirty="0"/>
        </a:p>
      </dgm:t>
    </dgm:pt>
    <dgm:pt modelId="{52C58593-804F-4350-93A8-C84BDA3EF8F4}" type="parTrans" cxnId="{C0486A2D-C10E-4CBA-9588-C73DB7C7940D}">
      <dgm:prSet/>
      <dgm:spPr/>
      <dgm:t>
        <a:bodyPr/>
        <a:lstStyle/>
        <a:p>
          <a:endParaRPr lang="fr-FR"/>
        </a:p>
      </dgm:t>
    </dgm:pt>
    <dgm:pt modelId="{464A228E-B1C9-4587-8CA0-B31BA7227459}" type="sibTrans" cxnId="{C0486A2D-C10E-4CBA-9588-C73DB7C7940D}">
      <dgm:prSet/>
      <dgm:spPr/>
      <dgm:t>
        <a:bodyPr/>
        <a:lstStyle/>
        <a:p>
          <a:endParaRPr lang="fr-FR"/>
        </a:p>
      </dgm:t>
    </dgm:pt>
    <dgm:pt modelId="{29633D80-227B-484F-9D0B-E2110AF2D23D}">
      <dgm:prSet phldrT="[Texte]"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a:t>Position de la main </a:t>
          </a:r>
        </a:p>
      </dgm:t>
    </dgm:pt>
    <dgm:pt modelId="{F6C3F52C-FCDA-4475-BC57-FD6B744F492D}" type="parTrans" cxnId="{F876C370-AD47-4CFD-AAAD-782E998937C0}">
      <dgm:prSet/>
      <dgm:spPr/>
      <dgm:t>
        <a:bodyPr/>
        <a:lstStyle/>
        <a:p>
          <a:endParaRPr lang="fr-FR"/>
        </a:p>
      </dgm:t>
    </dgm:pt>
    <dgm:pt modelId="{681BB4C0-8FC6-4403-9895-B22F08B758C4}" type="sibTrans" cxnId="{F876C370-AD47-4CFD-AAAD-782E998937C0}">
      <dgm:prSet/>
      <dgm:spPr/>
      <dgm:t>
        <a:bodyPr/>
        <a:lstStyle/>
        <a:p>
          <a:endParaRPr lang="fr-FR"/>
        </a:p>
      </dgm:t>
    </dgm:pt>
    <dgm:pt modelId="{D70B3A15-C9B8-48D2-BC76-715B16E7FEEF}">
      <dgm:prSet phldrT="[Texte]" phldr="0"/>
      <dgm:spPr/>
      <dgm:t>
        <a:bodyPr/>
        <a:lstStyle/>
        <a:p>
          <a:r>
            <a:rPr lang="fr-FR" dirty="0"/>
            <a:t>Eviter la flexion excessive des MP</a:t>
          </a:r>
        </a:p>
        <a:p>
          <a:r>
            <a:rPr lang="fr-FR" dirty="0"/>
            <a:t>Orthèse </a:t>
          </a:r>
        </a:p>
      </dgm:t>
    </dgm:pt>
    <dgm:pt modelId="{A6C506FC-3457-4002-954F-5F097FFC8FB6}" type="parTrans" cxnId="{A7A97DC1-FF57-4BA5-BCCB-71924E328A5A}">
      <dgm:prSet/>
      <dgm:spPr/>
      <dgm:t>
        <a:bodyPr/>
        <a:lstStyle/>
        <a:p>
          <a:endParaRPr lang="fr-FR"/>
        </a:p>
      </dgm:t>
    </dgm:pt>
    <dgm:pt modelId="{9EF046E2-D62B-4F9F-B99D-076307455C14}" type="sibTrans" cxnId="{A7A97DC1-FF57-4BA5-BCCB-71924E328A5A}">
      <dgm:prSet/>
      <dgm:spPr/>
      <dgm:t>
        <a:bodyPr/>
        <a:lstStyle/>
        <a:p>
          <a:endParaRPr lang="fr-FR"/>
        </a:p>
      </dgm:t>
    </dgm:pt>
    <dgm:pt modelId="{1FC66B97-ABCB-4438-801B-B3CBBD3E2A27}">
      <dgm:prSet phldrT="[Texte]" phldr="0"/>
      <dgm:spPr/>
      <dgm:t>
        <a:bodyPr/>
        <a:lstStyle/>
        <a:p>
          <a:r>
            <a:rPr lang="fr-FR"/>
            <a:t>Réduire les adhérences précoces</a:t>
          </a:r>
          <a:endParaRPr lang="fr-FR" dirty="0"/>
        </a:p>
      </dgm:t>
    </dgm:pt>
    <dgm:pt modelId="{A22D5A33-C4AE-4356-AF26-6420DEB8ACA8}" type="parTrans" cxnId="{F3BEFE91-510B-431B-9206-3ACC4AE56A28}">
      <dgm:prSet/>
      <dgm:spPr/>
      <dgm:t>
        <a:bodyPr/>
        <a:lstStyle/>
        <a:p>
          <a:endParaRPr lang="fr-FR"/>
        </a:p>
      </dgm:t>
    </dgm:pt>
    <dgm:pt modelId="{40D0796A-FF03-42A8-A8BD-4396C6F4CCD5}" type="sibTrans" cxnId="{F3BEFE91-510B-431B-9206-3ACC4AE56A28}">
      <dgm:prSet/>
      <dgm:spPr/>
      <dgm:t>
        <a:bodyPr/>
        <a:lstStyle/>
        <a:p>
          <a:endParaRPr lang="fr-FR"/>
        </a:p>
      </dgm:t>
    </dgm:pt>
    <dgm:pt modelId="{4077E195-F97A-41E8-84F0-BC36E8395247}">
      <dgm:prSet phldrT="[Texte]" phldr="0"/>
      <dgm:spPr/>
      <dgm:t>
        <a:bodyPr/>
        <a:lstStyle/>
        <a:p>
          <a:r>
            <a:rPr lang="fr-FR" dirty="0"/>
            <a:t>Surélévation</a:t>
          </a:r>
        </a:p>
      </dgm:t>
    </dgm:pt>
    <dgm:pt modelId="{8AF44832-DF2A-4BC4-9036-AB97326D6DC7}" type="parTrans" cxnId="{E390A2A9-F343-4EA7-852F-F3F5B55E7A85}">
      <dgm:prSet/>
      <dgm:spPr/>
      <dgm:t>
        <a:bodyPr/>
        <a:lstStyle/>
        <a:p>
          <a:endParaRPr lang="fr-FR"/>
        </a:p>
      </dgm:t>
    </dgm:pt>
    <dgm:pt modelId="{A338DB7D-7056-476F-93D1-A8ABB94E3A01}" type="sibTrans" cxnId="{E390A2A9-F343-4EA7-852F-F3F5B55E7A85}">
      <dgm:prSet/>
      <dgm:spPr/>
      <dgm:t>
        <a:bodyPr/>
        <a:lstStyle/>
        <a:p>
          <a:endParaRPr lang="fr-FR"/>
        </a:p>
      </dgm:t>
    </dgm:pt>
    <dgm:pt modelId="{340CC82F-AB90-4DA9-B6B5-9FEEDF7FDC83}">
      <dgm:prSet phldrT="[Texte]" phldr="0"/>
      <dgm:spPr/>
      <dgm:t>
        <a:bodyPr/>
        <a:lstStyle/>
        <a:p>
          <a:r>
            <a:rPr lang="fr-FR" dirty="0"/>
            <a:t>Mobilisation</a:t>
          </a:r>
        </a:p>
      </dgm:t>
    </dgm:pt>
    <dgm:pt modelId="{DDE08A72-634D-4706-B437-14182F99718C}" type="parTrans" cxnId="{D8F9DF0A-D095-4A95-9658-307797815CE9}">
      <dgm:prSet/>
      <dgm:spPr/>
      <dgm:t>
        <a:bodyPr/>
        <a:lstStyle/>
        <a:p>
          <a:endParaRPr lang="fr-FR"/>
        </a:p>
      </dgm:t>
    </dgm:pt>
    <dgm:pt modelId="{67989647-26EE-4D87-8A65-13A638462EDA}" type="sibTrans" cxnId="{D8F9DF0A-D095-4A95-9658-307797815CE9}">
      <dgm:prSet/>
      <dgm:spPr/>
      <dgm:t>
        <a:bodyPr/>
        <a:lstStyle/>
        <a:p>
          <a:endParaRPr lang="fr-FR"/>
        </a:p>
      </dgm:t>
    </dgm:pt>
    <dgm:pt modelId="{73CE7FA2-C29E-4E2D-A3DD-F59EF74B6D76}">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Optimiser le glissement différentiel</a:t>
          </a:r>
        </a:p>
      </dgm:t>
    </dgm:pt>
    <dgm:pt modelId="{1D16F2A2-2AF0-412C-A882-6E62D93D8544}" type="parTrans" cxnId="{CBC2AB7C-9AA7-40B7-ACF0-A4A66729AB5E}">
      <dgm:prSet/>
      <dgm:spPr/>
      <dgm:t>
        <a:bodyPr/>
        <a:lstStyle/>
        <a:p>
          <a:endParaRPr lang="fr-FR"/>
        </a:p>
      </dgm:t>
    </dgm:pt>
    <dgm:pt modelId="{1602C73D-1F7F-4304-B594-F084EA474D53}" type="sibTrans" cxnId="{CBC2AB7C-9AA7-40B7-ACF0-A4A66729AB5E}">
      <dgm:prSet/>
      <dgm:spPr/>
      <dgm:t>
        <a:bodyPr/>
        <a:lstStyle/>
        <a:p>
          <a:endParaRPr lang="fr-FR"/>
        </a:p>
      </dgm:t>
    </dgm:pt>
    <dgm:pt modelId="{9713379B-225D-4E39-A279-D9669B84BD82}">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 Travail fréquent à faible charge</a:t>
          </a:r>
        </a:p>
      </dgm:t>
    </dgm:pt>
    <dgm:pt modelId="{C91AC6DB-C2D1-4ED9-9370-21689494D63E}" type="sibTrans" cxnId="{E1EB5CCE-7AB6-402B-8C74-82FD6FDEF8BA}">
      <dgm:prSet/>
      <dgm:spPr/>
      <dgm:t>
        <a:bodyPr/>
        <a:lstStyle/>
        <a:p>
          <a:endParaRPr lang="fr-FR"/>
        </a:p>
      </dgm:t>
    </dgm:pt>
    <dgm:pt modelId="{5F2FC4D0-C882-4590-B9BC-94FB48B5C921}" type="parTrans" cxnId="{E1EB5CCE-7AB6-402B-8C74-82FD6FDEF8BA}">
      <dgm:prSet/>
      <dgm:spPr/>
      <dgm:t>
        <a:bodyPr/>
        <a:lstStyle/>
        <a:p>
          <a:endParaRPr lang="fr-FR"/>
        </a:p>
      </dgm:t>
    </dgm:pt>
    <dgm:pt modelId="{E3A2E07F-003A-4A89-B79D-50F7747DDB48}">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 Auto-rééducation ++</a:t>
          </a:r>
        </a:p>
      </dgm:t>
    </dgm:pt>
    <dgm:pt modelId="{4C04CDDC-15FE-4452-A5EF-FDAC6908DD41}" type="sibTrans" cxnId="{E89FA729-5E53-4454-9A95-20183A93EE68}">
      <dgm:prSet/>
      <dgm:spPr/>
      <dgm:t>
        <a:bodyPr/>
        <a:lstStyle/>
        <a:p>
          <a:endParaRPr lang="fr-FR"/>
        </a:p>
      </dgm:t>
    </dgm:pt>
    <dgm:pt modelId="{CA6658F1-EE0B-466C-9E3B-1A319F3AC47F}" type="parTrans" cxnId="{E89FA729-5E53-4454-9A95-20183A93EE68}">
      <dgm:prSet/>
      <dgm:spPr/>
      <dgm:t>
        <a:bodyPr/>
        <a:lstStyle/>
        <a:p>
          <a:endParaRPr lang="fr-FR"/>
        </a:p>
      </dgm:t>
    </dgm:pt>
    <dgm:pt modelId="{961976C8-662F-4886-9A83-7388F459F47C}">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 Dissociation FSD/FPD</a:t>
          </a:r>
        </a:p>
      </dgm:t>
    </dgm:pt>
    <dgm:pt modelId="{3E4E30D1-5D63-424A-B319-FCB422C6CB80}" type="parTrans" cxnId="{5C7A1784-5181-4BD6-A2A2-CADD35DCCE40}">
      <dgm:prSet/>
      <dgm:spPr/>
      <dgm:t>
        <a:bodyPr/>
        <a:lstStyle/>
        <a:p>
          <a:endParaRPr lang="fr-FR"/>
        </a:p>
      </dgm:t>
    </dgm:pt>
    <dgm:pt modelId="{74953986-3E38-4D43-97C4-0A411296CEBB}" type="sibTrans" cxnId="{5C7A1784-5181-4BD6-A2A2-CADD35DCCE40}">
      <dgm:prSet/>
      <dgm:spPr/>
      <dgm:t>
        <a:bodyPr/>
        <a:lstStyle/>
        <a:p>
          <a:endParaRPr lang="fr-FR"/>
        </a:p>
      </dgm:t>
    </dgm:pt>
    <dgm:pt modelId="{19523A3B-2CBB-449E-9B38-A62960B2072E}" type="pres">
      <dgm:prSet presAssocID="{810A859F-CCF8-487A-89B1-26E45FE80FD9}" presName="linear" presStyleCnt="0">
        <dgm:presLayoutVars>
          <dgm:animLvl val="lvl"/>
          <dgm:resizeHandles val="exact"/>
        </dgm:presLayoutVars>
      </dgm:prSet>
      <dgm:spPr/>
    </dgm:pt>
    <dgm:pt modelId="{E99DCE24-6151-4635-91EE-F47B3232F33B}" type="pres">
      <dgm:prSet presAssocID="{4CC5034A-A5BA-4A23-B9A4-66BA273C7E4D}" presName="parentText" presStyleLbl="node1" presStyleIdx="0" presStyleCnt="4">
        <dgm:presLayoutVars>
          <dgm:chMax val="0"/>
          <dgm:bulletEnabled val="1"/>
        </dgm:presLayoutVars>
      </dgm:prSet>
      <dgm:spPr/>
    </dgm:pt>
    <dgm:pt modelId="{097927D1-6592-420C-A58F-D73AEB40DFA8}" type="pres">
      <dgm:prSet presAssocID="{4CC5034A-A5BA-4A23-B9A4-66BA273C7E4D}" presName="childText" presStyleLbl="revTx" presStyleIdx="0" presStyleCnt="4">
        <dgm:presLayoutVars>
          <dgm:bulletEnabled val="1"/>
        </dgm:presLayoutVars>
      </dgm:prSet>
      <dgm:spPr/>
    </dgm:pt>
    <dgm:pt modelId="{745C44D7-E9B4-4209-B746-8417E010D254}" type="pres">
      <dgm:prSet presAssocID="{29633D80-227B-484F-9D0B-E2110AF2D23D}" presName="parentText" presStyleLbl="node1" presStyleIdx="1" presStyleCnt="4">
        <dgm:presLayoutVars>
          <dgm:chMax val="0"/>
          <dgm:bulletEnabled val="1"/>
        </dgm:presLayoutVars>
      </dgm:prSet>
      <dgm:spPr/>
    </dgm:pt>
    <dgm:pt modelId="{46AD0069-AB08-43D9-8BA0-59CFBB7104C2}" type="pres">
      <dgm:prSet presAssocID="{29633D80-227B-484F-9D0B-E2110AF2D23D}" presName="childText" presStyleLbl="revTx" presStyleIdx="1" presStyleCnt="4">
        <dgm:presLayoutVars>
          <dgm:bulletEnabled val="1"/>
        </dgm:presLayoutVars>
      </dgm:prSet>
      <dgm:spPr/>
    </dgm:pt>
    <dgm:pt modelId="{3C315E76-4A04-4E57-A9F9-49E454C7C05F}" type="pres">
      <dgm:prSet presAssocID="{73CE7FA2-C29E-4E2D-A3DD-F59EF74B6D76}" presName="parentText" presStyleLbl="node1" presStyleIdx="2" presStyleCnt="4">
        <dgm:presLayoutVars>
          <dgm:chMax val="0"/>
          <dgm:bulletEnabled val="1"/>
        </dgm:presLayoutVars>
      </dgm:prSet>
      <dgm:spPr/>
    </dgm:pt>
    <dgm:pt modelId="{95AB90AC-A017-467E-B1C7-C9B85C3EB788}" type="pres">
      <dgm:prSet presAssocID="{73CE7FA2-C29E-4E2D-A3DD-F59EF74B6D76}" presName="childText" presStyleLbl="revTx" presStyleIdx="2" presStyleCnt="4">
        <dgm:presLayoutVars>
          <dgm:bulletEnabled val="1"/>
        </dgm:presLayoutVars>
      </dgm:prSet>
      <dgm:spPr/>
    </dgm:pt>
    <dgm:pt modelId="{289F19A4-4A4A-4FB5-94B5-F340C1B51E32}" type="pres">
      <dgm:prSet presAssocID="{1FC66B97-ABCB-4438-801B-B3CBBD3E2A27}" presName="parentText" presStyleLbl="node1" presStyleIdx="3" presStyleCnt="4">
        <dgm:presLayoutVars>
          <dgm:chMax val="0"/>
          <dgm:bulletEnabled val="1"/>
        </dgm:presLayoutVars>
      </dgm:prSet>
      <dgm:spPr/>
    </dgm:pt>
    <dgm:pt modelId="{94C88701-1A39-40EC-BCF1-3613E3ACC937}" type="pres">
      <dgm:prSet presAssocID="{1FC66B97-ABCB-4438-801B-B3CBBD3E2A27}" presName="childText" presStyleLbl="revTx" presStyleIdx="3" presStyleCnt="4">
        <dgm:presLayoutVars>
          <dgm:bulletEnabled val="1"/>
        </dgm:presLayoutVars>
      </dgm:prSet>
      <dgm:spPr/>
    </dgm:pt>
  </dgm:ptLst>
  <dgm:cxnLst>
    <dgm:cxn modelId="{D8F9DF0A-D095-4A95-9658-307797815CE9}" srcId="{4CC5034A-A5BA-4A23-B9A4-66BA273C7E4D}" destId="{340CC82F-AB90-4DA9-B6B5-9FEEDF7FDC83}" srcOrd="2" destOrd="0" parTransId="{DDE08A72-634D-4706-B437-14182F99718C}" sibTransId="{67989647-26EE-4D87-8A65-13A638462EDA}"/>
    <dgm:cxn modelId="{FDA01210-A877-49D9-98F0-F0417CDA7168}" type="presOf" srcId="{29633D80-227B-484F-9D0B-E2110AF2D23D}" destId="{745C44D7-E9B4-4209-B746-8417E010D254}" srcOrd="0" destOrd="0" presId="urn:microsoft.com/office/officeart/2005/8/layout/vList2"/>
    <dgm:cxn modelId="{1C115F1F-D699-49E2-A38D-C7961D40813C}" type="presOf" srcId="{1FC66B97-ABCB-4438-801B-B3CBBD3E2A27}" destId="{289F19A4-4A4A-4FB5-94B5-F340C1B51E32}" srcOrd="0" destOrd="0" presId="urn:microsoft.com/office/officeart/2005/8/layout/vList2"/>
    <dgm:cxn modelId="{E89FA729-5E53-4454-9A95-20183A93EE68}" srcId="{1FC66B97-ABCB-4438-801B-B3CBBD3E2A27}" destId="{E3A2E07F-003A-4A89-B79D-50F7747DDB48}" srcOrd="1" destOrd="0" parTransId="{CA6658F1-EE0B-466C-9E3B-1A319F3AC47F}" sibTransId="{4C04CDDC-15FE-4452-A5EF-FDAC6908DD41}"/>
    <dgm:cxn modelId="{DF23302D-0159-44B2-8ED9-ED17F91627AA}" srcId="{810A859F-CCF8-487A-89B1-26E45FE80FD9}" destId="{4CC5034A-A5BA-4A23-B9A4-66BA273C7E4D}" srcOrd="0" destOrd="0" parTransId="{0749AD16-9F1C-49DA-93FD-C9D94656B4A8}" sibTransId="{A8522D40-F0B5-468B-B32F-299CEF594012}"/>
    <dgm:cxn modelId="{C0486A2D-C10E-4CBA-9588-C73DB7C7940D}" srcId="{4CC5034A-A5BA-4A23-B9A4-66BA273C7E4D}" destId="{72B7253A-CD15-4E85-AC35-9466D239BA15}" srcOrd="0" destOrd="0" parTransId="{52C58593-804F-4350-93A8-C84BDA3EF8F4}" sibTransId="{464A228E-B1C9-4587-8CA0-B31BA7227459}"/>
    <dgm:cxn modelId="{25D00D39-481E-4D8E-9FBC-95DE18E68410}" type="presOf" srcId="{961976C8-662F-4886-9A83-7388F459F47C}" destId="{95AB90AC-A017-467E-B1C7-C9B85C3EB788}" srcOrd="0" destOrd="0" presId="urn:microsoft.com/office/officeart/2005/8/layout/vList2"/>
    <dgm:cxn modelId="{E6033547-8B16-48FC-BD14-A0D233A67BE0}" type="presOf" srcId="{340CC82F-AB90-4DA9-B6B5-9FEEDF7FDC83}" destId="{097927D1-6592-420C-A58F-D73AEB40DFA8}" srcOrd="0" destOrd="2" presId="urn:microsoft.com/office/officeart/2005/8/layout/vList2"/>
    <dgm:cxn modelId="{3252594B-345B-4E1D-8E57-7C3F60442243}" type="presOf" srcId="{4CC5034A-A5BA-4A23-B9A4-66BA273C7E4D}" destId="{E99DCE24-6151-4635-91EE-F47B3232F33B}" srcOrd="0" destOrd="0" presId="urn:microsoft.com/office/officeart/2005/8/layout/vList2"/>
    <dgm:cxn modelId="{B0982F6F-6A51-48B9-BC88-5E67C4215044}" type="presOf" srcId="{72B7253A-CD15-4E85-AC35-9466D239BA15}" destId="{097927D1-6592-420C-A58F-D73AEB40DFA8}" srcOrd="0" destOrd="0" presId="urn:microsoft.com/office/officeart/2005/8/layout/vList2"/>
    <dgm:cxn modelId="{F876C370-AD47-4CFD-AAAD-782E998937C0}" srcId="{810A859F-CCF8-487A-89B1-26E45FE80FD9}" destId="{29633D80-227B-484F-9D0B-E2110AF2D23D}" srcOrd="1" destOrd="0" parTransId="{F6C3F52C-FCDA-4475-BC57-FD6B744F492D}" sibTransId="{681BB4C0-8FC6-4403-9895-B22F08B758C4}"/>
    <dgm:cxn modelId="{B7EADE50-E781-4683-A9E3-975B3F779957}" type="presOf" srcId="{9713379B-225D-4E39-A279-D9669B84BD82}" destId="{94C88701-1A39-40EC-BCF1-3613E3ACC937}" srcOrd="0" destOrd="0" presId="urn:microsoft.com/office/officeart/2005/8/layout/vList2"/>
    <dgm:cxn modelId="{CBC2AB7C-9AA7-40B7-ACF0-A4A66729AB5E}" srcId="{810A859F-CCF8-487A-89B1-26E45FE80FD9}" destId="{73CE7FA2-C29E-4E2D-A3DD-F59EF74B6D76}" srcOrd="2" destOrd="0" parTransId="{1D16F2A2-2AF0-412C-A882-6E62D93D8544}" sibTransId="{1602C73D-1F7F-4304-B594-F084EA474D53}"/>
    <dgm:cxn modelId="{5C7A1784-5181-4BD6-A2A2-CADD35DCCE40}" srcId="{73CE7FA2-C29E-4E2D-A3DD-F59EF74B6D76}" destId="{961976C8-662F-4886-9A83-7388F459F47C}" srcOrd="0" destOrd="0" parTransId="{3E4E30D1-5D63-424A-B319-FCB422C6CB80}" sibTransId="{74953986-3E38-4D43-97C4-0A411296CEBB}"/>
    <dgm:cxn modelId="{9C80808C-5CEE-4CDC-AD70-EBE3A56AA238}" type="presOf" srcId="{E3A2E07F-003A-4A89-B79D-50F7747DDB48}" destId="{94C88701-1A39-40EC-BCF1-3613E3ACC937}" srcOrd="0" destOrd="1" presId="urn:microsoft.com/office/officeart/2005/8/layout/vList2"/>
    <dgm:cxn modelId="{F3BEFE91-510B-431B-9206-3ACC4AE56A28}" srcId="{810A859F-CCF8-487A-89B1-26E45FE80FD9}" destId="{1FC66B97-ABCB-4438-801B-B3CBBD3E2A27}" srcOrd="3" destOrd="0" parTransId="{A22D5A33-C4AE-4356-AF26-6420DEB8ACA8}" sibTransId="{40D0796A-FF03-42A8-A8BD-4396C6F4CCD5}"/>
    <dgm:cxn modelId="{910A7796-9A40-4300-A0E9-ED5FE81ADF99}" type="presOf" srcId="{D70B3A15-C9B8-48D2-BC76-715B16E7FEEF}" destId="{46AD0069-AB08-43D9-8BA0-59CFBB7104C2}" srcOrd="0" destOrd="0" presId="urn:microsoft.com/office/officeart/2005/8/layout/vList2"/>
    <dgm:cxn modelId="{59A74E9B-C601-4F62-B6CA-2582942B6940}" type="presOf" srcId="{4077E195-F97A-41E8-84F0-BC36E8395247}" destId="{097927D1-6592-420C-A58F-D73AEB40DFA8}" srcOrd="0" destOrd="1" presId="urn:microsoft.com/office/officeart/2005/8/layout/vList2"/>
    <dgm:cxn modelId="{E390A2A9-F343-4EA7-852F-F3F5B55E7A85}" srcId="{4CC5034A-A5BA-4A23-B9A4-66BA273C7E4D}" destId="{4077E195-F97A-41E8-84F0-BC36E8395247}" srcOrd="1" destOrd="0" parTransId="{8AF44832-DF2A-4BC4-9036-AB97326D6DC7}" sibTransId="{A338DB7D-7056-476F-93D1-A8ABB94E3A01}"/>
    <dgm:cxn modelId="{27A744B7-3AE5-42B2-A583-74F5051BE22B}" type="presOf" srcId="{810A859F-CCF8-487A-89B1-26E45FE80FD9}" destId="{19523A3B-2CBB-449E-9B38-A62960B2072E}" srcOrd="0" destOrd="0" presId="urn:microsoft.com/office/officeart/2005/8/layout/vList2"/>
    <dgm:cxn modelId="{A7A97DC1-FF57-4BA5-BCCB-71924E328A5A}" srcId="{29633D80-227B-484F-9D0B-E2110AF2D23D}" destId="{D70B3A15-C9B8-48D2-BC76-715B16E7FEEF}" srcOrd="0" destOrd="0" parTransId="{A6C506FC-3457-4002-954F-5F097FFC8FB6}" sibTransId="{9EF046E2-D62B-4F9F-B99D-076307455C14}"/>
    <dgm:cxn modelId="{E1EB5CCE-7AB6-402B-8C74-82FD6FDEF8BA}" srcId="{1FC66B97-ABCB-4438-801B-B3CBBD3E2A27}" destId="{9713379B-225D-4E39-A279-D9669B84BD82}" srcOrd="0" destOrd="0" parTransId="{5F2FC4D0-C882-4590-B9BC-94FB48B5C921}" sibTransId="{C91AC6DB-C2D1-4ED9-9370-21689494D63E}"/>
    <dgm:cxn modelId="{2FCAA7FE-6FBA-4FB3-92F2-4AAED8702433}" type="presOf" srcId="{73CE7FA2-C29E-4E2D-A3DD-F59EF74B6D76}" destId="{3C315E76-4A04-4E57-A9F9-49E454C7C05F}" srcOrd="0" destOrd="0" presId="urn:microsoft.com/office/officeart/2005/8/layout/vList2"/>
    <dgm:cxn modelId="{E505A70D-BBCE-45EC-BE73-DE919FE621C3}" type="presParOf" srcId="{19523A3B-2CBB-449E-9B38-A62960B2072E}" destId="{E99DCE24-6151-4635-91EE-F47B3232F33B}" srcOrd="0" destOrd="0" presId="urn:microsoft.com/office/officeart/2005/8/layout/vList2"/>
    <dgm:cxn modelId="{4FE9A881-188C-4362-A0EF-B29CEC30D2AE}" type="presParOf" srcId="{19523A3B-2CBB-449E-9B38-A62960B2072E}" destId="{097927D1-6592-420C-A58F-D73AEB40DFA8}" srcOrd="1" destOrd="0" presId="urn:microsoft.com/office/officeart/2005/8/layout/vList2"/>
    <dgm:cxn modelId="{4C0D7CF2-798A-422B-BC54-64D2CB689E40}" type="presParOf" srcId="{19523A3B-2CBB-449E-9B38-A62960B2072E}" destId="{745C44D7-E9B4-4209-B746-8417E010D254}" srcOrd="2" destOrd="0" presId="urn:microsoft.com/office/officeart/2005/8/layout/vList2"/>
    <dgm:cxn modelId="{7CD5F0C7-126A-4443-ADB4-A8DF8D95FBA7}" type="presParOf" srcId="{19523A3B-2CBB-449E-9B38-A62960B2072E}" destId="{46AD0069-AB08-43D9-8BA0-59CFBB7104C2}" srcOrd="3" destOrd="0" presId="urn:microsoft.com/office/officeart/2005/8/layout/vList2"/>
    <dgm:cxn modelId="{D16D80DD-18C9-451B-BB4D-7D432B383F90}" type="presParOf" srcId="{19523A3B-2CBB-449E-9B38-A62960B2072E}" destId="{3C315E76-4A04-4E57-A9F9-49E454C7C05F}" srcOrd="4" destOrd="0" presId="urn:microsoft.com/office/officeart/2005/8/layout/vList2"/>
    <dgm:cxn modelId="{134CF93A-C2E2-482D-8412-4D9151084C32}" type="presParOf" srcId="{19523A3B-2CBB-449E-9B38-A62960B2072E}" destId="{95AB90AC-A017-467E-B1C7-C9B85C3EB788}" srcOrd="5" destOrd="0" presId="urn:microsoft.com/office/officeart/2005/8/layout/vList2"/>
    <dgm:cxn modelId="{642990DA-CD3C-4092-832F-885B71C5E4B4}" type="presParOf" srcId="{19523A3B-2CBB-449E-9B38-A62960B2072E}" destId="{289F19A4-4A4A-4FB5-94B5-F340C1B51E32}" srcOrd="6" destOrd="0" presId="urn:microsoft.com/office/officeart/2005/8/layout/vList2"/>
    <dgm:cxn modelId="{D2DECFDE-A77A-4057-932D-9EE981E61030}" type="presParOf" srcId="{19523A3B-2CBB-449E-9B38-A62960B2072E}" destId="{94C88701-1A39-40EC-BCF1-3613E3ACC93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22508-32B1-4DFC-938A-AE0039517459}">
      <dsp:nvSpPr>
        <dsp:cNvPr id="0" name=""/>
        <dsp:cNvSpPr/>
      </dsp:nvSpPr>
      <dsp:spPr>
        <a:xfrm>
          <a:off x="1706215" y="7"/>
          <a:ext cx="3342605" cy="200556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altLang="fr-FR" sz="2800" kern="1200" dirty="0">
              <a:latin typeface="Arial" panose="020B0604020202020204" pitchFamily="34" charset="0"/>
            </a:rPr>
            <a:t>Maintenir le glissement tendineux</a:t>
          </a:r>
          <a:endParaRPr lang="fr-FR" sz="2800" kern="1200" dirty="0"/>
        </a:p>
      </dsp:txBody>
      <dsp:txXfrm>
        <a:off x="1706215" y="7"/>
        <a:ext cx="3342605" cy="2005563"/>
      </dsp:txXfrm>
    </dsp:sp>
    <dsp:sp modelId="{9C5C5817-917A-4FAE-905E-663ED0686A93}">
      <dsp:nvSpPr>
        <dsp:cNvPr id="0" name=""/>
        <dsp:cNvSpPr/>
      </dsp:nvSpPr>
      <dsp:spPr>
        <a:xfrm>
          <a:off x="5424930" y="0"/>
          <a:ext cx="3342605" cy="2005563"/>
        </a:xfrm>
        <a:prstGeom prst="rect">
          <a:avLst/>
        </a:prstGeom>
        <a:gradFill rotWithShape="0">
          <a:gsLst>
            <a:gs pos="0">
              <a:schemeClr val="accent3">
                <a:hueOff val="1372388"/>
                <a:satOff val="8237"/>
                <a:lumOff val="6275"/>
                <a:alphaOff val="0"/>
                <a:satMod val="103000"/>
                <a:lumMod val="102000"/>
                <a:tint val="94000"/>
              </a:schemeClr>
            </a:gs>
            <a:gs pos="50000">
              <a:schemeClr val="accent3">
                <a:hueOff val="1372388"/>
                <a:satOff val="8237"/>
                <a:lumOff val="6275"/>
                <a:alphaOff val="0"/>
                <a:satMod val="110000"/>
                <a:lumMod val="100000"/>
                <a:shade val="100000"/>
              </a:schemeClr>
            </a:gs>
            <a:gs pos="100000">
              <a:schemeClr val="accent3">
                <a:hueOff val="1372388"/>
                <a:satOff val="8237"/>
                <a:lumOff val="627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altLang="fr-FR" sz="2800" kern="1200" dirty="0">
              <a:latin typeface="Arial" panose="020B0604020202020204" pitchFamily="34" charset="0"/>
            </a:rPr>
            <a:t>Eviter les adhérences</a:t>
          </a:r>
          <a:endParaRPr lang="fr-FR" sz="2800" kern="1200" dirty="0"/>
        </a:p>
      </dsp:txBody>
      <dsp:txXfrm>
        <a:off x="5424930" y="0"/>
        <a:ext cx="3342605" cy="2005563"/>
      </dsp:txXfrm>
    </dsp:sp>
    <dsp:sp modelId="{4725A993-5850-401C-B63C-421E15A0CA04}">
      <dsp:nvSpPr>
        <dsp:cNvPr id="0" name=""/>
        <dsp:cNvSpPr/>
      </dsp:nvSpPr>
      <dsp:spPr>
        <a:xfrm>
          <a:off x="1727139" y="2339831"/>
          <a:ext cx="3342605" cy="2005563"/>
        </a:xfrm>
        <a:prstGeom prst="rect">
          <a:avLst/>
        </a:prstGeom>
        <a:gradFill rotWithShape="0">
          <a:gsLst>
            <a:gs pos="0">
              <a:schemeClr val="accent3">
                <a:hueOff val="2744775"/>
                <a:satOff val="16475"/>
                <a:lumOff val="12550"/>
                <a:alphaOff val="0"/>
                <a:satMod val="103000"/>
                <a:lumMod val="102000"/>
                <a:tint val="94000"/>
              </a:schemeClr>
            </a:gs>
            <a:gs pos="50000">
              <a:schemeClr val="accent3">
                <a:hueOff val="2744775"/>
                <a:satOff val="16475"/>
                <a:lumOff val="12550"/>
                <a:alphaOff val="0"/>
                <a:satMod val="110000"/>
                <a:lumMod val="100000"/>
                <a:shade val="100000"/>
              </a:schemeClr>
            </a:gs>
            <a:gs pos="100000">
              <a:schemeClr val="accent3">
                <a:hueOff val="2744775"/>
                <a:satOff val="16475"/>
                <a:lumOff val="125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fr-FR" altLang="fr-FR" sz="2800" kern="1200" dirty="0">
              <a:latin typeface="Arial" panose="020B0604020202020204" pitchFamily="34" charset="0"/>
            </a:rPr>
            <a:t>Protéger la suture contre la rupture</a:t>
          </a:r>
          <a:endParaRPr lang="fr-FR" sz="2800" kern="1200" dirty="0"/>
        </a:p>
      </dsp:txBody>
      <dsp:txXfrm>
        <a:off x="1727139" y="2339831"/>
        <a:ext cx="3342605" cy="2005563"/>
      </dsp:txXfrm>
    </dsp:sp>
    <dsp:sp modelId="{3BDAA28E-54AF-4E33-A9E5-A0B1BDB1C4D1}">
      <dsp:nvSpPr>
        <dsp:cNvPr id="0" name=""/>
        <dsp:cNvSpPr/>
      </dsp:nvSpPr>
      <dsp:spPr>
        <a:xfrm>
          <a:off x="5404005" y="2339831"/>
          <a:ext cx="3342605" cy="2005563"/>
        </a:xfrm>
        <a:prstGeom prst="rect">
          <a:avLst/>
        </a:prstGeom>
        <a:gradFill rotWithShape="0">
          <a:gsLst>
            <a:gs pos="0">
              <a:schemeClr val="accent3">
                <a:hueOff val="4117163"/>
                <a:satOff val="24712"/>
                <a:lumOff val="18825"/>
                <a:alphaOff val="0"/>
                <a:satMod val="103000"/>
                <a:lumMod val="102000"/>
                <a:tint val="94000"/>
              </a:schemeClr>
            </a:gs>
            <a:gs pos="50000">
              <a:schemeClr val="accent3">
                <a:hueOff val="4117163"/>
                <a:satOff val="24712"/>
                <a:lumOff val="18825"/>
                <a:alphaOff val="0"/>
                <a:satMod val="110000"/>
                <a:lumMod val="100000"/>
                <a:shade val="100000"/>
              </a:schemeClr>
            </a:gs>
            <a:gs pos="100000">
              <a:schemeClr val="accent3">
                <a:hueOff val="4117163"/>
                <a:satOff val="24712"/>
                <a:lumOff val="1882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fr-FR" altLang="fr-FR" sz="2800" kern="1200" dirty="0">
              <a:latin typeface="Arial" panose="020B0604020202020204" pitchFamily="34" charset="0"/>
            </a:rPr>
            <a:t>Meilleur résultat fonctionnel possible</a:t>
          </a:r>
          <a:endParaRPr lang="fr-FR" sz="2800" kern="1200" dirty="0"/>
        </a:p>
      </dsp:txBody>
      <dsp:txXfrm>
        <a:off x="5404005" y="2339831"/>
        <a:ext cx="3342605" cy="2005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F0E57-829A-4984-A94D-578E1747F29D}">
      <dsp:nvSpPr>
        <dsp:cNvPr id="0" name=""/>
        <dsp:cNvSpPr/>
      </dsp:nvSpPr>
      <dsp:spPr>
        <a:xfrm>
          <a:off x="0" y="179517"/>
          <a:ext cx="6546273" cy="121275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64" tIns="229108" rIns="508064"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a:t>alignement des fibres de collagène</a:t>
          </a:r>
        </a:p>
        <a:p>
          <a:pPr marL="171450" lvl="1" indent="-171450" algn="l" defTabSz="800100">
            <a:lnSpc>
              <a:spcPct val="90000"/>
            </a:lnSpc>
            <a:spcBef>
              <a:spcPct val="0"/>
            </a:spcBef>
            <a:spcAft>
              <a:spcPct val="15000"/>
            </a:spcAft>
            <a:buChar char="•"/>
          </a:pPr>
          <a:r>
            <a:rPr lang="fr-FR" sz="1800" kern="1200" dirty="0"/>
            <a:t>diminution des adhérences désorganisées</a:t>
          </a:r>
        </a:p>
        <a:p>
          <a:pPr marL="171450" lvl="1" indent="-171450" algn="l" defTabSz="800100">
            <a:lnSpc>
              <a:spcPct val="90000"/>
            </a:lnSpc>
            <a:spcBef>
              <a:spcPct val="0"/>
            </a:spcBef>
            <a:spcAft>
              <a:spcPct val="15000"/>
            </a:spcAft>
            <a:buChar char="•"/>
          </a:pPr>
          <a:r>
            <a:rPr lang="fr-FR" sz="1800" kern="1200" dirty="0"/>
            <a:t>amélioration de la nutrition synoviale</a:t>
          </a:r>
        </a:p>
      </dsp:txBody>
      <dsp:txXfrm>
        <a:off x="0" y="179517"/>
        <a:ext cx="6546273" cy="1212750"/>
      </dsp:txXfrm>
    </dsp:sp>
    <dsp:sp modelId="{F2D0FAF0-54E9-4573-8658-E0E53C086327}">
      <dsp:nvSpPr>
        <dsp:cNvPr id="0" name=""/>
        <dsp:cNvSpPr/>
      </dsp:nvSpPr>
      <dsp:spPr>
        <a:xfrm>
          <a:off x="327313" y="30874"/>
          <a:ext cx="4582391" cy="324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03" tIns="0" rIns="173203" bIns="0" numCol="1" spcCol="1270" anchor="ctr" anchorCtr="0">
          <a:noAutofit/>
        </a:bodyPr>
        <a:lstStyle/>
        <a:p>
          <a:pPr marL="0" lvl="0" indent="0" algn="l" defTabSz="800100">
            <a:lnSpc>
              <a:spcPct val="90000"/>
            </a:lnSpc>
            <a:spcBef>
              <a:spcPct val="0"/>
            </a:spcBef>
            <a:spcAft>
              <a:spcPct val="35000"/>
            </a:spcAft>
            <a:buNone/>
          </a:pPr>
          <a:r>
            <a:rPr lang="fr-FR" sz="1800" kern="1200" dirty="0"/>
            <a:t>Effets biologiques</a:t>
          </a:r>
        </a:p>
      </dsp:txBody>
      <dsp:txXfrm>
        <a:off x="343165" y="46726"/>
        <a:ext cx="4550687" cy="293016"/>
      </dsp:txXfrm>
    </dsp:sp>
    <dsp:sp modelId="{35EF3A07-0D8C-4155-962F-7C1B0D7ACF5B}">
      <dsp:nvSpPr>
        <dsp:cNvPr id="0" name=""/>
        <dsp:cNvSpPr/>
      </dsp:nvSpPr>
      <dsp:spPr>
        <a:xfrm>
          <a:off x="0" y="1627744"/>
          <a:ext cx="6546273" cy="121275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64" tIns="229108" rIns="508064"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a:t>maintien du glissement</a:t>
          </a:r>
        </a:p>
        <a:p>
          <a:pPr marL="171450" lvl="1" indent="-171450" algn="l" defTabSz="800100">
            <a:lnSpc>
              <a:spcPct val="90000"/>
            </a:lnSpc>
            <a:spcBef>
              <a:spcPct val="0"/>
            </a:spcBef>
            <a:spcAft>
              <a:spcPct val="15000"/>
            </a:spcAft>
            <a:buChar char="•"/>
          </a:pPr>
          <a:r>
            <a:rPr lang="fr-FR" sz="1800" kern="1200" dirty="0"/>
            <a:t>diminution des zones d’</a:t>
          </a:r>
          <a:r>
            <a:rPr lang="fr-FR" sz="1800" kern="1200" dirty="0" err="1"/>
            <a:t>accollement</a:t>
          </a:r>
          <a:endParaRPr lang="fr-FR" sz="1800" kern="1200" dirty="0"/>
        </a:p>
        <a:p>
          <a:pPr marL="171450" lvl="1" indent="-171450" algn="l" defTabSz="800100">
            <a:lnSpc>
              <a:spcPct val="90000"/>
            </a:lnSpc>
            <a:spcBef>
              <a:spcPct val="0"/>
            </a:spcBef>
            <a:spcAft>
              <a:spcPct val="15000"/>
            </a:spcAft>
            <a:buChar char="•"/>
          </a:pPr>
          <a:r>
            <a:rPr lang="fr-FR" sz="1800" kern="1200" dirty="0"/>
            <a:t>prévention du blocage sous poulies</a:t>
          </a:r>
        </a:p>
      </dsp:txBody>
      <dsp:txXfrm>
        <a:off x="0" y="1627744"/>
        <a:ext cx="6546273" cy="1212750"/>
      </dsp:txXfrm>
    </dsp:sp>
    <dsp:sp modelId="{0769A421-37BC-4827-A1AB-6095285DDA36}">
      <dsp:nvSpPr>
        <dsp:cNvPr id="0" name=""/>
        <dsp:cNvSpPr/>
      </dsp:nvSpPr>
      <dsp:spPr>
        <a:xfrm>
          <a:off x="327313" y="1465384"/>
          <a:ext cx="4582391" cy="324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03" tIns="0" rIns="173203" bIns="0" numCol="1" spcCol="1270" anchor="ctr" anchorCtr="0">
          <a:noAutofit/>
        </a:bodyPr>
        <a:lstStyle/>
        <a:p>
          <a:pPr marL="0" lvl="0" indent="0" algn="l" defTabSz="800100">
            <a:lnSpc>
              <a:spcPct val="90000"/>
            </a:lnSpc>
            <a:spcBef>
              <a:spcPct val="0"/>
            </a:spcBef>
            <a:spcAft>
              <a:spcPct val="35000"/>
            </a:spcAft>
            <a:buNone/>
          </a:pPr>
          <a:r>
            <a:rPr lang="fr-FR" sz="1800" kern="1200" dirty="0"/>
            <a:t>Effets mécaniques</a:t>
          </a:r>
        </a:p>
      </dsp:txBody>
      <dsp:txXfrm>
        <a:off x="343165" y="1481236"/>
        <a:ext cx="4550687" cy="293016"/>
      </dsp:txXfrm>
    </dsp:sp>
    <dsp:sp modelId="{9A71FDF8-F801-44FB-B2BE-1F494E221C7F}">
      <dsp:nvSpPr>
        <dsp:cNvPr id="0" name=""/>
        <dsp:cNvSpPr/>
      </dsp:nvSpPr>
      <dsp:spPr>
        <a:xfrm>
          <a:off x="0" y="3062254"/>
          <a:ext cx="6546273" cy="91822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64" tIns="229108" rIns="508064"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a:t>Entretien du schéma corporel</a:t>
          </a:r>
        </a:p>
        <a:p>
          <a:pPr marL="171450" lvl="1" indent="-171450" algn="l" defTabSz="800100">
            <a:lnSpc>
              <a:spcPct val="90000"/>
            </a:lnSpc>
            <a:spcBef>
              <a:spcPct val="0"/>
            </a:spcBef>
            <a:spcAft>
              <a:spcPct val="15000"/>
            </a:spcAft>
            <a:buChar char="•"/>
          </a:pPr>
          <a:r>
            <a:rPr lang="fr-FR" sz="1800" kern="1200" dirty="0"/>
            <a:t>Diminution de la douleur</a:t>
          </a:r>
        </a:p>
      </dsp:txBody>
      <dsp:txXfrm>
        <a:off x="0" y="3062254"/>
        <a:ext cx="6546273" cy="918225"/>
      </dsp:txXfrm>
    </dsp:sp>
    <dsp:sp modelId="{E1C1C77B-23AB-4470-ADFB-60C2AEB81587}">
      <dsp:nvSpPr>
        <dsp:cNvPr id="0" name=""/>
        <dsp:cNvSpPr/>
      </dsp:nvSpPr>
      <dsp:spPr>
        <a:xfrm>
          <a:off x="327313" y="2899894"/>
          <a:ext cx="4582391" cy="3247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03" tIns="0" rIns="173203" bIns="0" numCol="1" spcCol="1270" anchor="ctr" anchorCtr="0">
          <a:noAutofit/>
        </a:bodyPr>
        <a:lstStyle/>
        <a:p>
          <a:pPr marL="0" lvl="0" indent="0" algn="l" defTabSz="800100">
            <a:lnSpc>
              <a:spcPct val="90000"/>
            </a:lnSpc>
            <a:spcBef>
              <a:spcPct val="0"/>
            </a:spcBef>
            <a:spcAft>
              <a:spcPct val="35000"/>
            </a:spcAft>
            <a:buNone/>
          </a:pPr>
          <a:r>
            <a:rPr lang="fr-FR" sz="1800" kern="1200" dirty="0"/>
            <a:t>Effets neurologiques</a:t>
          </a:r>
        </a:p>
      </dsp:txBody>
      <dsp:txXfrm>
        <a:off x="343165" y="2915746"/>
        <a:ext cx="4550687"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6883-8340-495E-BB6D-FFC1664F1F90}">
      <dsp:nvSpPr>
        <dsp:cNvPr id="0" name=""/>
        <dsp:cNvSpPr/>
      </dsp:nvSpPr>
      <dsp:spPr>
        <a:xfrm rot="5400000">
          <a:off x="-286243" y="288183"/>
          <a:ext cx="1908290" cy="1335803"/>
        </a:xfrm>
        <a:prstGeom prst="chevron">
          <a:avLst/>
        </a:prstGeom>
        <a:solidFill>
          <a:schemeClr val="accent3"/>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J0-J5</a:t>
          </a:r>
        </a:p>
      </dsp:txBody>
      <dsp:txXfrm rot="-5400000">
        <a:off x="1" y="669842"/>
        <a:ext cx="1335803" cy="572487"/>
      </dsp:txXfrm>
    </dsp:sp>
    <dsp:sp modelId="{7374B62E-D1CF-48B7-A47F-65E975E2C0F8}">
      <dsp:nvSpPr>
        <dsp:cNvPr id="0" name=""/>
        <dsp:cNvSpPr/>
      </dsp:nvSpPr>
      <dsp:spPr>
        <a:xfrm rot="5400000">
          <a:off x="4259939" y="-2922196"/>
          <a:ext cx="1240389" cy="7088660"/>
        </a:xfrm>
        <a:prstGeom prst="round2SameRect">
          <a:avLst/>
        </a:prstGeom>
        <a:solidFill>
          <a:schemeClr val="bg1">
            <a:alpha val="9000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fr-FR" sz="1300" b="1" kern="1200" dirty="0"/>
            <a:t>PHASE INFLAMMATOIRE</a:t>
          </a:r>
        </a:p>
        <a:p>
          <a:pPr marL="114300" lvl="1" indent="-114300" algn="l" defTabSz="577850">
            <a:lnSpc>
              <a:spcPct val="90000"/>
            </a:lnSpc>
            <a:spcBef>
              <a:spcPct val="0"/>
            </a:spcBef>
            <a:spcAft>
              <a:spcPct val="15000"/>
            </a:spcAft>
            <a:buChar char="•"/>
          </a:pPr>
          <a:r>
            <a:rPr lang="fr-FR" sz="1300" kern="1200" dirty="0"/>
            <a:t>Hématome + fibrine</a:t>
          </a:r>
        </a:p>
        <a:p>
          <a:pPr marL="114300" lvl="1" indent="-114300" algn="l" defTabSz="577850">
            <a:lnSpc>
              <a:spcPct val="90000"/>
            </a:lnSpc>
            <a:spcBef>
              <a:spcPct val="0"/>
            </a:spcBef>
            <a:spcAft>
              <a:spcPct val="15000"/>
            </a:spcAft>
            <a:buChar char="•"/>
          </a:pPr>
          <a:r>
            <a:rPr lang="fr-FR" sz="1300" kern="1200" dirty="0"/>
            <a:t>Migration des macrophages</a:t>
          </a:r>
        </a:p>
        <a:p>
          <a:pPr marL="114300" lvl="1" indent="-114300" algn="l" defTabSz="577850">
            <a:lnSpc>
              <a:spcPct val="90000"/>
            </a:lnSpc>
            <a:spcBef>
              <a:spcPct val="0"/>
            </a:spcBef>
            <a:spcAft>
              <a:spcPct val="15000"/>
            </a:spcAft>
            <a:buChar char="•"/>
          </a:pPr>
          <a:r>
            <a:rPr lang="fr-FR" sz="1300" kern="1200" dirty="0"/>
            <a:t>Début de ponts de réparation MAIS RESISTANCE TRES FAIBLE</a:t>
          </a:r>
        </a:p>
      </dsp:txBody>
      <dsp:txXfrm rot="-5400000">
        <a:off x="1335804" y="62490"/>
        <a:ext cx="7028109" cy="1119287"/>
      </dsp:txXfrm>
    </dsp:sp>
    <dsp:sp modelId="{BD664D61-8C30-4C4C-999C-A791E2AE3D29}">
      <dsp:nvSpPr>
        <dsp:cNvPr id="0" name=""/>
        <dsp:cNvSpPr/>
      </dsp:nvSpPr>
      <dsp:spPr>
        <a:xfrm rot="5400000">
          <a:off x="-286243" y="1998363"/>
          <a:ext cx="1908290" cy="1335803"/>
        </a:xfrm>
        <a:prstGeom prst="chevron">
          <a:avLst/>
        </a:prstGeom>
        <a:solidFill>
          <a:schemeClr val="accent3"/>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J5-J21</a:t>
          </a:r>
        </a:p>
      </dsp:txBody>
      <dsp:txXfrm rot="-5400000">
        <a:off x="1" y="2380022"/>
        <a:ext cx="1335803" cy="572487"/>
      </dsp:txXfrm>
    </dsp:sp>
    <dsp:sp modelId="{98AC080A-35EA-4187-B931-14FAAA6A2B58}">
      <dsp:nvSpPr>
        <dsp:cNvPr id="0" name=""/>
        <dsp:cNvSpPr/>
      </dsp:nvSpPr>
      <dsp:spPr>
        <a:xfrm rot="5400000">
          <a:off x="4259939" y="-1205107"/>
          <a:ext cx="1240389" cy="7088660"/>
        </a:xfrm>
        <a:prstGeom prst="round2SameRect">
          <a:avLst/>
        </a:prstGeom>
        <a:solidFill>
          <a:schemeClr val="lt1">
            <a:alpha val="90000"/>
            <a:hueOff val="0"/>
            <a:satOff val="0"/>
            <a:lumOff val="0"/>
            <a:alphaOff val="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fr-FR" sz="1300" b="1" kern="1200" dirty="0"/>
            <a:t>PROLIFERATION CELLULAIRE</a:t>
          </a:r>
        </a:p>
        <a:p>
          <a:pPr marL="114300" lvl="1" indent="-114300" algn="l" defTabSz="577850">
            <a:lnSpc>
              <a:spcPct val="90000"/>
            </a:lnSpc>
            <a:spcBef>
              <a:spcPct val="0"/>
            </a:spcBef>
            <a:spcAft>
              <a:spcPct val="15000"/>
            </a:spcAft>
            <a:buChar char="•"/>
          </a:pPr>
          <a:r>
            <a:rPr lang="fr-FR" sz="1300" kern="1200" dirty="0"/>
            <a:t>Prolifération des fibroblaste et formation de collagène de type III</a:t>
          </a:r>
        </a:p>
        <a:p>
          <a:pPr marL="114300" lvl="1" indent="-114300" algn="l" defTabSz="577850">
            <a:lnSpc>
              <a:spcPct val="90000"/>
            </a:lnSpc>
            <a:spcBef>
              <a:spcPct val="0"/>
            </a:spcBef>
            <a:spcAft>
              <a:spcPct val="15000"/>
            </a:spcAft>
            <a:buChar char="•"/>
          </a:pPr>
          <a:r>
            <a:rPr lang="fr-FR" sz="1300" kern="1200" dirty="0"/>
            <a:t>Début de l’augmentation de la résistance MAIS tissus fragile et adhérent</a:t>
          </a:r>
        </a:p>
      </dsp:txBody>
      <dsp:txXfrm rot="-5400000">
        <a:off x="1335804" y="1779579"/>
        <a:ext cx="7028109" cy="1119287"/>
      </dsp:txXfrm>
    </dsp:sp>
    <dsp:sp modelId="{A039E46C-AA77-47F2-AFC8-2D212827B97F}">
      <dsp:nvSpPr>
        <dsp:cNvPr id="0" name=""/>
        <dsp:cNvSpPr/>
      </dsp:nvSpPr>
      <dsp:spPr>
        <a:xfrm rot="5400000">
          <a:off x="-286243" y="3722360"/>
          <a:ext cx="1908290" cy="1335803"/>
        </a:xfrm>
        <a:prstGeom prst="chevron">
          <a:avLst/>
        </a:prstGeom>
        <a:solidFill>
          <a:schemeClr val="accent3"/>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J21- 3 à 6 mois</a:t>
          </a:r>
        </a:p>
      </dsp:txBody>
      <dsp:txXfrm rot="-5400000">
        <a:off x="1" y="4104019"/>
        <a:ext cx="1335803" cy="572487"/>
      </dsp:txXfrm>
    </dsp:sp>
    <dsp:sp modelId="{3205FBD4-227D-47C3-80D6-5AB824EA1B11}">
      <dsp:nvSpPr>
        <dsp:cNvPr id="0" name=""/>
        <dsp:cNvSpPr/>
      </dsp:nvSpPr>
      <dsp:spPr>
        <a:xfrm rot="5400000">
          <a:off x="4259939" y="511981"/>
          <a:ext cx="1240389" cy="7088660"/>
        </a:xfrm>
        <a:prstGeom prst="round2SameRect">
          <a:avLst/>
        </a:prstGeom>
        <a:solidFill>
          <a:schemeClr val="lt1">
            <a:alpha val="90000"/>
            <a:hueOff val="0"/>
            <a:satOff val="0"/>
            <a:lumOff val="0"/>
            <a:alphaOff val="0"/>
          </a:schemeClr>
        </a:solidFill>
        <a:ln w="190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fr-FR" sz="1300" b="1" kern="1200" dirty="0"/>
            <a:t>REMODELAGE</a:t>
          </a:r>
        </a:p>
        <a:p>
          <a:pPr marL="114300" lvl="1" indent="-114300" algn="l" defTabSz="577850">
            <a:lnSpc>
              <a:spcPct val="90000"/>
            </a:lnSpc>
            <a:spcBef>
              <a:spcPct val="0"/>
            </a:spcBef>
            <a:spcAft>
              <a:spcPct val="15000"/>
            </a:spcAft>
            <a:buChar char="•"/>
          </a:pPr>
          <a:r>
            <a:rPr lang="fr-FR" sz="1300" kern="1200" dirty="0"/>
            <a:t>Collagène type III </a:t>
          </a:r>
          <a:r>
            <a:rPr lang="fr-FR" sz="1300" kern="1200" dirty="0">
              <a:latin typeface="Arial" panose="020B0604020202020204" pitchFamily="34" charset="0"/>
              <a:cs typeface="Arial" panose="020B0604020202020204" pitchFamily="34" charset="0"/>
            </a:rPr>
            <a:t>→ type I</a:t>
          </a:r>
          <a:endParaRPr lang="fr-FR" sz="1300" kern="1200" dirty="0"/>
        </a:p>
        <a:p>
          <a:pPr marL="114300" lvl="1" indent="-114300" algn="l" defTabSz="577850">
            <a:lnSpc>
              <a:spcPct val="90000"/>
            </a:lnSpc>
            <a:spcBef>
              <a:spcPct val="0"/>
            </a:spcBef>
            <a:spcAft>
              <a:spcPct val="15000"/>
            </a:spcAft>
            <a:buChar char="•"/>
          </a:pPr>
          <a:r>
            <a:rPr lang="fr-FR" sz="1300" kern="1200" dirty="0"/>
            <a:t>Alignement des fibres selon les contraintes mécaniques </a:t>
          </a:r>
        </a:p>
        <a:p>
          <a:pPr marL="114300" lvl="1" indent="-114300" algn="l" defTabSz="577850">
            <a:lnSpc>
              <a:spcPct val="90000"/>
            </a:lnSpc>
            <a:spcBef>
              <a:spcPct val="0"/>
            </a:spcBef>
            <a:spcAft>
              <a:spcPct val="15000"/>
            </a:spcAft>
            <a:buChar char="•"/>
          </a:pPr>
          <a:r>
            <a:rPr lang="fr-FR" sz="1300" kern="1200" dirty="0"/>
            <a:t>Augmentation de la résistance</a:t>
          </a:r>
        </a:p>
        <a:p>
          <a:pPr marL="114300" lvl="1" indent="-114300" algn="l" defTabSz="577850">
            <a:lnSpc>
              <a:spcPct val="90000"/>
            </a:lnSpc>
            <a:spcBef>
              <a:spcPct val="0"/>
            </a:spcBef>
            <a:spcAft>
              <a:spcPct val="15000"/>
            </a:spcAft>
            <a:buChar char="•"/>
          </a:pPr>
          <a:r>
            <a:rPr lang="fr-FR" sz="1300" kern="1200" dirty="0"/>
            <a:t>Maturation lente</a:t>
          </a:r>
        </a:p>
      </dsp:txBody>
      <dsp:txXfrm rot="-5400000">
        <a:off x="1335804" y="3496668"/>
        <a:ext cx="7028109" cy="1119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014E1-E2F1-4B5A-AFAC-C88367BE6B0A}">
      <dsp:nvSpPr>
        <dsp:cNvPr id="0" name=""/>
        <dsp:cNvSpPr/>
      </dsp:nvSpPr>
      <dsp:spPr>
        <a:xfrm>
          <a:off x="3797" y="0"/>
          <a:ext cx="2210686" cy="775876"/>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Nouvelle chirurgie</a:t>
          </a:r>
        </a:p>
      </dsp:txBody>
      <dsp:txXfrm>
        <a:off x="391735" y="0"/>
        <a:ext cx="1434810" cy="775876"/>
      </dsp:txXfrm>
    </dsp:sp>
    <dsp:sp modelId="{8AB743E8-AE9F-403B-AF73-404515D4997D}">
      <dsp:nvSpPr>
        <dsp:cNvPr id="0" name=""/>
        <dsp:cNvSpPr/>
      </dsp:nvSpPr>
      <dsp:spPr>
        <a:xfrm>
          <a:off x="1993415" y="0"/>
          <a:ext cx="2210686" cy="775876"/>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Nouvelles cicatrices</a:t>
          </a:r>
        </a:p>
      </dsp:txBody>
      <dsp:txXfrm>
        <a:off x="2381353" y="0"/>
        <a:ext cx="1434810" cy="775876"/>
      </dsp:txXfrm>
    </dsp:sp>
    <dsp:sp modelId="{D2D00C9B-F02B-4744-92D5-4E08D31328F2}">
      <dsp:nvSpPr>
        <dsp:cNvPr id="0" name=""/>
        <dsp:cNvSpPr/>
      </dsp:nvSpPr>
      <dsp:spPr>
        <a:xfrm>
          <a:off x="3983034" y="0"/>
          <a:ext cx="2210686" cy="775876"/>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Adhérences</a:t>
          </a:r>
        </a:p>
      </dsp:txBody>
      <dsp:txXfrm>
        <a:off x="4370972" y="0"/>
        <a:ext cx="1434810" cy="775876"/>
      </dsp:txXfrm>
    </dsp:sp>
    <dsp:sp modelId="{F9EB5547-03C4-4C32-BE64-43143337184E}">
      <dsp:nvSpPr>
        <dsp:cNvPr id="0" name=""/>
        <dsp:cNvSpPr/>
      </dsp:nvSpPr>
      <dsp:spPr>
        <a:xfrm>
          <a:off x="5976450" y="0"/>
          <a:ext cx="2210686" cy="775876"/>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Résultats fonctionnels moins bons</a:t>
          </a:r>
        </a:p>
      </dsp:txBody>
      <dsp:txXfrm>
        <a:off x="6364388" y="0"/>
        <a:ext cx="1434810" cy="775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DCE24-6151-4635-91EE-F47B3232F33B}">
      <dsp:nvSpPr>
        <dsp:cNvPr id="0" name=""/>
        <dsp:cNvSpPr/>
      </dsp:nvSpPr>
      <dsp:spPr>
        <a:xfrm>
          <a:off x="0" y="4882"/>
          <a:ext cx="7380188" cy="574323"/>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Limiter l’</a:t>
          </a:r>
          <a:r>
            <a:rPr lang="fr-FR" sz="2200" kern="1200" dirty="0" err="1"/>
            <a:t>oedème</a:t>
          </a:r>
          <a:endParaRPr lang="fr-FR" sz="2200" kern="1200" dirty="0"/>
        </a:p>
      </dsp:txBody>
      <dsp:txXfrm>
        <a:off x="28036" y="32918"/>
        <a:ext cx="7324116" cy="518251"/>
      </dsp:txXfrm>
    </dsp:sp>
    <dsp:sp modelId="{097927D1-6592-420C-A58F-D73AEB40DFA8}">
      <dsp:nvSpPr>
        <dsp:cNvPr id="0" name=""/>
        <dsp:cNvSpPr/>
      </dsp:nvSpPr>
      <dsp:spPr>
        <a:xfrm>
          <a:off x="0" y="579206"/>
          <a:ext cx="7380188"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32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dirty="0"/>
            <a:t>Massage/drainage/</a:t>
          </a:r>
          <a:r>
            <a:rPr lang="fr-FR" sz="1700" kern="1200" dirty="0" err="1"/>
            <a:t>vacuo</a:t>
          </a:r>
          <a:endParaRPr lang="fr-FR" sz="1700" kern="1200" dirty="0"/>
        </a:p>
        <a:p>
          <a:pPr marL="171450" lvl="1" indent="-171450" algn="l" defTabSz="755650">
            <a:lnSpc>
              <a:spcPct val="90000"/>
            </a:lnSpc>
            <a:spcBef>
              <a:spcPct val="0"/>
            </a:spcBef>
            <a:spcAft>
              <a:spcPct val="20000"/>
            </a:spcAft>
            <a:buChar char="•"/>
          </a:pPr>
          <a:r>
            <a:rPr lang="fr-FR" sz="1700" kern="1200" dirty="0"/>
            <a:t>Surélévation</a:t>
          </a:r>
        </a:p>
        <a:p>
          <a:pPr marL="171450" lvl="1" indent="-171450" algn="l" defTabSz="755650">
            <a:lnSpc>
              <a:spcPct val="90000"/>
            </a:lnSpc>
            <a:spcBef>
              <a:spcPct val="0"/>
            </a:spcBef>
            <a:spcAft>
              <a:spcPct val="20000"/>
            </a:spcAft>
            <a:buChar char="•"/>
          </a:pPr>
          <a:r>
            <a:rPr lang="fr-FR" sz="1700" kern="1200" dirty="0"/>
            <a:t>Mobilisation</a:t>
          </a:r>
        </a:p>
      </dsp:txBody>
      <dsp:txXfrm>
        <a:off x="0" y="579206"/>
        <a:ext cx="7380188" cy="888030"/>
      </dsp:txXfrm>
    </dsp:sp>
    <dsp:sp modelId="{745C44D7-E9B4-4209-B746-8417E010D254}">
      <dsp:nvSpPr>
        <dsp:cNvPr id="0" name=""/>
        <dsp:cNvSpPr/>
      </dsp:nvSpPr>
      <dsp:spPr>
        <a:xfrm>
          <a:off x="0" y="1467236"/>
          <a:ext cx="7380188" cy="574323"/>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2200" kern="1200" dirty="0"/>
            <a:t>Position de la main </a:t>
          </a:r>
        </a:p>
      </dsp:txBody>
      <dsp:txXfrm>
        <a:off x="28036" y="1495272"/>
        <a:ext cx="7324116" cy="518251"/>
      </dsp:txXfrm>
    </dsp:sp>
    <dsp:sp modelId="{46AD0069-AB08-43D9-8BA0-59CFBB7104C2}">
      <dsp:nvSpPr>
        <dsp:cNvPr id="0" name=""/>
        <dsp:cNvSpPr/>
      </dsp:nvSpPr>
      <dsp:spPr>
        <a:xfrm>
          <a:off x="0" y="2041559"/>
          <a:ext cx="7380188"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32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dirty="0"/>
            <a:t>Eviter la flexion excessive des MP</a:t>
          </a:r>
        </a:p>
        <a:p>
          <a:pPr marL="171450" lvl="1" indent="-171450" algn="l" defTabSz="755650">
            <a:lnSpc>
              <a:spcPct val="90000"/>
            </a:lnSpc>
            <a:spcBef>
              <a:spcPct val="0"/>
            </a:spcBef>
            <a:spcAft>
              <a:spcPct val="20000"/>
            </a:spcAft>
            <a:buChar char="•"/>
          </a:pPr>
          <a:r>
            <a:rPr lang="fr-FR" sz="1700" kern="1200" dirty="0"/>
            <a:t>Orthèse </a:t>
          </a:r>
        </a:p>
      </dsp:txBody>
      <dsp:txXfrm>
        <a:off x="0" y="2041559"/>
        <a:ext cx="7380188" cy="592020"/>
      </dsp:txXfrm>
    </dsp:sp>
    <dsp:sp modelId="{3C315E76-4A04-4E57-A9F9-49E454C7C05F}">
      <dsp:nvSpPr>
        <dsp:cNvPr id="0" name=""/>
        <dsp:cNvSpPr/>
      </dsp:nvSpPr>
      <dsp:spPr>
        <a:xfrm>
          <a:off x="0" y="2633580"/>
          <a:ext cx="7380188" cy="574323"/>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fr-FR" sz="2200" kern="1200" dirty="0"/>
            <a:t>Optimiser le glissement différentiel</a:t>
          </a:r>
        </a:p>
      </dsp:txBody>
      <dsp:txXfrm>
        <a:off x="28036" y="2661616"/>
        <a:ext cx="7324116" cy="518251"/>
      </dsp:txXfrm>
    </dsp:sp>
    <dsp:sp modelId="{95AB90AC-A017-467E-B1C7-C9B85C3EB788}">
      <dsp:nvSpPr>
        <dsp:cNvPr id="0" name=""/>
        <dsp:cNvSpPr/>
      </dsp:nvSpPr>
      <dsp:spPr>
        <a:xfrm>
          <a:off x="0" y="3207903"/>
          <a:ext cx="7380188"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321" tIns="27940" rIns="156464" bIns="279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700" kern="1200" dirty="0"/>
            <a:t> Dissociation FSD/FPD</a:t>
          </a:r>
        </a:p>
      </dsp:txBody>
      <dsp:txXfrm>
        <a:off x="0" y="3207903"/>
        <a:ext cx="7380188" cy="364320"/>
      </dsp:txXfrm>
    </dsp:sp>
    <dsp:sp modelId="{289F19A4-4A4A-4FB5-94B5-F340C1B51E32}">
      <dsp:nvSpPr>
        <dsp:cNvPr id="0" name=""/>
        <dsp:cNvSpPr/>
      </dsp:nvSpPr>
      <dsp:spPr>
        <a:xfrm>
          <a:off x="0" y="3572223"/>
          <a:ext cx="7380188" cy="574323"/>
        </a:xfrm>
        <a:prstGeom prst="roundRect">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Réduire les adhérences précoces</a:t>
          </a:r>
          <a:endParaRPr lang="fr-FR" sz="2200" kern="1200" dirty="0"/>
        </a:p>
      </dsp:txBody>
      <dsp:txXfrm>
        <a:off x="28036" y="3600259"/>
        <a:ext cx="7324116" cy="518251"/>
      </dsp:txXfrm>
    </dsp:sp>
    <dsp:sp modelId="{94C88701-1A39-40EC-BCF1-3613E3ACC937}">
      <dsp:nvSpPr>
        <dsp:cNvPr id="0" name=""/>
        <dsp:cNvSpPr/>
      </dsp:nvSpPr>
      <dsp:spPr>
        <a:xfrm>
          <a:off x="0" y="4146547"/>
          <a:ext cx="7380188"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321" tIns="27940" rIns="156464" bIns="279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700" kern="1200" dirty="0"/>
            <a:t> Travail fréquent à faible charge</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700" kern="1200" dirty="0"/>
            <a:t> Auto-rééducation ++</a:t>
          </a:r>
        </a:p>
      </dsp:txBody>
      <dsp:txXfrm>
        <a:off x="0" y="4146547"/>
        <a:ext cx="7380188" cy="5920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D5D3E-88E1-4FB0-8D69-706BEBA54941}" type="datetimeFigureOut">
              <a:rPr lang="fr-FR" smtClean="0"/>
              <a:t>27/06/2026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8699E-4FC9-4AAA-8663-20F860C999DE}" type="slidenum">
              <a:rPr lang="fr-FR" smtClean="0"/>
              <a:t>‹N°›</a:t>
            </a:fld>
            <a:endParaRPr lang="fr-FR"/>
          </a:p>
        </p:txBody>
      </p:sp>
    </p:spTree>
    <p:extLst>
      <p:ext uri="{BB962C8B-B14F-4D97-AF65-F5344CB8AC3E}">
        <p14:creationId xmlns:p14="http://schemas.microsoft.com/office/powerpoint/2010/main" val="4268650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1</a:t>
            </a:fld>
            <a:endParaRPr lang="fr-FR"/>
          </a:p>
        </p:txBody>
      </p:sp>
    </p:spTree>
    <p:extLst>
      <p:ext uri="{BB962C8B-B14F-4D97-AF65-F5344CB8AC3E}">
        <p14:creationId xmlns:p14="http://schemas.microsoft.com/office/powerpoint/2010/main" val="265465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parlé du cas </a:t>
            </a:r>
            <a:r>
              <a:rPr lang="fr-FR" dirty="0" err="1"/>
              <a:t>ideal</a:t>
            </a:r>
            <a:r>
              <a:rPr lang="fr-FR" dirty="0"/>
              <a:t>, maintenant on voulait mettre l’accent sur les cas complexes, en gros le fléchisseur qui va mal et  quand tout ne se passe pas si bien </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18</a:t>
            </a:fld>
            <a:endParaRPr lang="fr-FR"/>
          </a:p>
        </p:txBody>
      </p:sp>
    </p:spTree>
    <p:extLst>
      <p:ext uri="{BB962C8B-B14F-4D97-AF65-F5344CB8AC3E}">
        <p14:creationId xmlns:p14="http://schemas.microsoft.com/office/powerpoint/2010/main" val="92171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19</a:t>
            </a:fld>
            <a:endParaRPr lang="fr-FR"/>
          </a:p>
        </p:txBody>
      </p:sp>
    </p:spTree>
    <p:extLst>
      <p:ext uri="{BB962C8B-B14F-4D97-AF65-F5344CB8AC3E}">
        <p14:creationId xmlns:p14="http://schemas.microsoft.com/office/powerpoint/2010/main" val="4263399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Ecrasement ou avulsion avec une souffrance de toutes les structures</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20</a:t>
            </a:fld>
            <a:endParaRPr lang="fr-FR"/>
          </a:p>
        </p:txBody>
      </p:sp>
    </p:spTree>
    <p:extLst>
      <p:ext uri="{BB962C8B-B14F-4D97-AF65-F5344CB8AC3E}">
        <p14:creationId xmlns:p14="http://schemas.microsoft.com/office/powerpoint/2010/main" val="62059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Zone 2: no man’s land de Bunel</a:t>
            </a:r>
          </a:p>
          <a:p>
            <a:r>
              <a:rPr lang="fr-FR" dirty="0"/>
              <a:t>Zone 4 et 5: Canal carpien avec nerf médian ; risque accolement des tendons entre eux</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21</a:t>
            </a:fld>
            <a:endParaRPr lang="fr-FR"/>
          </a:p>
        </p:txBody>
      </p:sp>
    </p:spTree>
    <p:extLst>
      <p:ext uri="{BB962C8B-B14F-4D97-AF65-F5344CB8AC3E}">
        <p14:creationId xmlns:p14="http://schemas.microsoft.com/office/powerpoint/2010/main" val="1724618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269748" y="4400550"/>
            <a:ext cx="6318504" cy="4743450"/>
          </a:xfrm>
        </p:spPr>
        <p:txBody>
          <a:bodyPr/>
          <a:lstStyle/>
          <a:p>
            <a:r>
              <a:rPr lang="fr-FR" dirty="0"/>
              <a:t>La </a:t>
            </a:r>
            <a:r>
              <a:rPr lang="fr-FR" b="1" dirty="0"/>
              <a:t>zone 2 des tendons fléchisseurs selon </a:t>
            </a:r>
            <a:r>
              <a:rPr lang="fr-FR" b="1" dirty="0" err="1"/>
              <a:t>Verdan</a:t>
            </a:r>
            <a:r>
              <a:rPr lang="fr-FR" dirty="0"/>
              <a:t> correspond à la région située entre l'insertion du </a:t>
            </a:r>
            <a:r>
              <a:rPr lang="fr-FR" b="1" dirty="0"/>
              <a:t>fléchisseur superficiel des doigts (FSD)</a:t>
            </a:r>
            <a:r>
              <a:rPr lang="fr-FR" dirty="0"/>
              <a:t> sur la phalange moyenne et l'entrée de la gaine digitale au niveau de la paume. Elle englobe essentiellement la gaine ostéo-fibreuse des doigts où cheminent simultanément le </a:t>
            </a:r>
            <a:r>
              <a:rPr lang="fr-FR" b="1" dirty="0"/>
              <a:t>fléchisseur profond des doigts (FPD)</a:t>
            </a:r>
            <a:r>
              <a:rPr lang="fr-FR" dirty="0"/>
              <a:t> et le </a:t>
            </a:r>
            <a:r>
              <a:rPr lang="fr-FR" b="1" dirty="0"/>
              <a:t>fléchisseur superficiel des doigts (FSD)</a:t>
            </a:r>
            <a:r>
              <a:rPr lang="fr-FR" dirty="0"/>
              <a:t>.</a:t>
            </a:r>
          </a:p>
          <a:p>
            <a:r>
              <a:rPr lang="fr-FR" b="1" dirty="0"/>
              <a:t>Description succincte</a:t>
            </a:r>
          </a:p>
          <a:p>
            <a:r>
              <a:rPr lang="fr-FR" dirty="0"/>
              <a:t>Localisation : de la poulie A1 jusqu'à l'insertion du FSD sur la phalange moyenne (A4). </a:t>
            </a:r>
          </a:p>
          <a:p>
            <a:r>
              <a:rPr lang="fr-FR" dirty="0"/>
              <a:t>Contient : </a:t>
            </a:r>
          </a:p>
          <a:p>
            <a:pPr lvl="1"/>
            <a:r>
              <a:rPr lang="fr-FR" dirty="0"/>
              <a:t>le tendon FSD ; </a:t>
            </a:r>
          </a:p>
          <a:p>
            <a:pPr lvl="1"/>
            <a:r>
              <a:rPr lang="fr-FR" dirty="0"/>
              <a:t>le tendon FPD ; </a:t>
            </a:r>
          </a:p>
          <a:p>
            <a:pPr lvl="1"/>
            <a:r>
              <a:rPr lang="fr-FR" dirty="0"/>
              <a:t>les poulies digitales (notamment A2 et A4, essentielles à la biomécanique du doigt) ; </a:t>
            </a:r>
          </a:p>
          <a:p>
            <a:pPr lvl="1"/>
            <a:r>
              <a:rPr lang="fr-FR" dirty="0"/>
              <a:t>la gaine synoviale. </a:t>
            </a:r>
          </a:p>
          <a:p>
            <a:r>
              <a:rPr lang="fr-FR" dirty="0"/>
              <a:t>Particularité : espace anatomique étroit où deux tendons glissent l'un sur l'autre.</a:t>
            </a:r>
          </a:p>
          <a:p>
            <a:endParaRPr lang="fr-FR" dirty="0"/>
          </a:p>
          <a:p>
            <a:r>
              <a:rPr lang="fr-FR" b="1" dirty="0"/>
              <a:t>Zone 2 = vascularisation mixte :</a:t>
            </a:r>
            <a:endParaRPr lang="fr-FR" dirty="0"/>
          </a:p>
          <a:p>
            <a:r>
              <a:rPr lang="fr-FR" dirty="0"/>
              <a:t>intrinsèque par les </a:t>
            </a:r>
            <a:r>
              <a:rPr lang="fr-FR" b="1" dirty="0"/>
              <a:t>vincula</a:t>
            </a:r>
            <a:r>
              <a:rPr lang="fr-FR" dirty="0"/>
              <a:t> provenant des artères digitales collatérales ; </a:t>
            </a:r>
          </a:p>
          <a:p>
            <a:r>
              <a:rPr lang="fr-FR" dirty="0"/>
              <a:t>extrinsèque par diffusion du liquide synovial de la gaine digitale. </a:t>
            </a:r>
          </a:p>
          <a:p>
            <a:r>
              <a:rPr lang="fr-FR" dirty="0"/>
              <a:t>Cette double nutrition explique pourquoi un tendon réparé peut cicatriser même après une interruption partielle de son apport sanguin, mais aussi pourquoi les adhérences et les troubles de cicatrisation restent des complications fréquentes dans cette zone.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22</a:t>
            </a:fld>
            <a:endParaRPr lang="fr-FR"/>
          </a:p>
        </p:txBody>
      </p:sp>
    </p:spTree>
    <p:extLst>
      <p:ext uri="{BB962C8B-B14F-4D97-AF65-F5344CB8AC3E}">
        <p14:creationId xmlns:p14="http://schemas.microsoft.com/office/powerpoint/2010/main" val="422581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161365" y="4229100"/>
            <a:ext cx="7135547" cy="4456113"/>
          </a:xfrm>
        </p:spPr>
        <p:txBody>
          <a:bodyPr/>
          <a:lstStyle/>
          <a:p>
            <a:r>
              <a:rPr lang="fr-FR" sz="1200" b="1" dirty="0"/>
              <a:t>Rôle des poulies de réflexion (poulies digitales) dans la mécanique des fléchisseurs</a:t>
            </a:r>
          </a:p>
          <a:p>
            <a:r>
              <a:rPr lang="fr-FR" sz="1200" dirty="0"/>
              <a:t>Les poulies digitales constituent un système fibreux qui maintient les tendons fléchisseurs (FSD et FPD) au contact des phalanges pendant les mouvements du doigt. </a:t>
            </a:r>
          </a:p>
          <a:p>
            <a:r>
              <a:rPr lang="fr-FR" sz="1200" dirty="0"/>
              <a:t>Les fonctions principales sont :</a:t>
            </a:r>
          </a:p>
          <a:p>
            <a:r>
              <a:rPr lang="fr-FR" sz="1200" b="1" dirty="0"/>
              <a:t>Maintenir les tendons contre l'os</a:t>
            </a:r>
            <a:endParaRPr lang="fr-FR" sz="1200" dirty="0"/>
          </a:p>
          <a:p>
            <a:r>
              <a:rPr lang="fr-FR" sz="1200" b="1" dirty="0"/>
              <a:t>Prévenir le </a:t>
            </a:r>
            <a:r>
              <a:rPr lang="fr-FR" sz="1200" b="1" dirty="0" err="1"/>
              <a:t>bowstringing</a:t>
            </a:r>
            <a:r>
              <a:rPr lang="fr-FR" sz="1200" dirty="0"/>
              <a:t> (effet de corde d'arc). Lorsque la poulie est rompue, le tendon n'est plus maintenu contre la phalange et s'éloigne de l'os. Cet éloignement est appelé </a:t>
            </a:r>
            <a:r>
              <a:rPr lang="fr-FR" sz="1200" b="1" dirty="0" err="1"/>
              <a:t>bowstringing</a:t>
            </a:r>
            <a:r>
              <a:rPr lang="fr-FR" sz="1200" dirty="0"/>
              <a:t>.</a:t>
            </a:r>
          </a:p>
          <a:p>
            <a:r>
              <a:rPr lang="fr-FR" sz="1200" dirty="0"/>
              <a:t>Au lieu de suivre la courbure du doigt, il adopte un trajet plus rectiligne :</a:t>
            </a:r>
          </a:p>
          <a:p>
            <a:r>
              <a:rPr lang="fr-FR" sz="1200" b="1" dirty="0"/>
              <a:t>Optimiser le bras de levier</a:t>
            </a:r>
            <a:r>
              <a:rPr lang="fr-FR" sz="1200" dirty="0"/>
              <a:t> des tendons fléchisseurs et donc l</a:t>
            </a:r>
            <a:r>
              <a:rPr lang="fr-FR" sz="1200" b="1" dirty="0"/>
              <a:t>e rendement mécanique</a:t>
            </a:r>
            <a:r>
              <a:rPr lang="fr-FR" sz="1200" dirty="0"/>
              <a:t> de la flexion digitale </a:t>
            </a:r>
          </a:p>
          <a:p>
            <a:r>
              <a:rPr lang="fr-FR" sz="1200" b="1" dirty="0"/>
              <a:t>Guider le glissement tendineux</a:t>
            </a:r>
            <a:r>
              <a:rPr lang="fr-FR" sz="1200" dirty="0"/>
              <a:t> dans la gaine digitale. </a:t>
            </a:r>
          </a:p>
          <a:p>
            <a:r>
              <a:rPr lang="fr-FR" sz="1200" dirty="0"/>
              <a:t>Normalement :quelques millimètres de déplacement du tendon produisent une flexion importante des articulations. </a:t>
            </a:r>
          </a:p>
          <a:p>
            <a:r>
              <a:rPr lang="fr-FR" sz="1200" dirty="0"/>
              <a:t>Après rupture de poulie :Le tendon doit parcourir une distance plus importante ; </a:t>
            </a:r>
          </a:p>
          <a:p>
            <a:r>
              <a:rPr lang="fr-FR" sz="1200" dirty="0"/>
              <a:t>une partie de son excursion est "perdue" dans l'espace créé par le </a:t>
            </a:r>
            <a:r>
              <a:rPr lang="fr-FR" sz="1200" dirty="0" err="1"/>
              <a:t>bowstringing</a:t>
            </a:r>
            <a:r>
              <a:rPr lang="fr-FR" sz="1200" dirty="0"/>
              <a:t>. La fermeture du poing peut être incomplète ou nécessite plus de force</a:t>
            </a:r>
          </a:p>
          <a:p>
            <a:endParaRPr lang="fr-FR" sz="1200" dirty="0"/>
          </a:p>
          <a:p>
            <a:r>
              <a:rPr lang="fr-FR" sz="1200" dirty="0"/>
              <a:t>Les poulies annulaires </a:t>
            </a:r>
            <a:r>
              <a:rPr lang="fr-FR" sz="1200" b="1" dirty="0"/>
              <a:t>A2</a:t>
            </a:r>
            <a:r>
              <a:rPr lang="fr-FR" sz="1200" dirty="0"/>
              <a:t> (sur la phalange proximale) et </a:t>
            </a:r>
            <a:r>
              <a:rPr lang="fr-FR" sz="1200" b="1" dirty="0"/>
              <a:t>A4</a:t>
            </a:r>
            <a:r>
              <a:rPr lang="fr-FR" sz="1200" dirty="0"/>
              <a:t> (sur la phalange moyenne) sont les plus importantes sur le plan biomécanique. Elles sont considérées comme essentielles pour prévenir le </a:t>
            </a:r>
            <a:r>
              <a:rPr lang="fr-FR" sz="1200" dirty="0" err="1"/>
              <a:t>bowstringing</a:t>
            </a:r>
            <a:r>
              <a:rPr lang="fr-FR" sz="1200" dirty="0"/>
              <a:t> et conserver l'efficacité mécanique de la flexion. </a:t>
            </a:r>
          </a:p>
          <a:p>
            <a:endParaRPr lang="fr-FR" sz="1200" dirty="0"/>
          </a:p>
          <a:p>
            <a:r>
              <a:rPr lang="fr-FR" sz="1200" dirty="0"/>
              <a:t>Gold standard= réparation des poulies. Dans ce cas une bague de protection de poulies peut s’avérer nécessaire. La moins contraignante possible pour limiter le WOF</a:t>
            </a:r>
          </a:p>
          <a:p>
            <a:endParaRPr lang="fr-FR" sz="1200" dirty="0"/>
          </a:p>
          <a:p>
            <a:r>
              <a:rPr lang="fr-FR" sz="1200" dirty="0"/>
              <a:t>+++ en zone 2: réparation FSD et FPD + réparation de poulie augmente considérablement le WOF et les R au glissement, d’où parfois adaptation </a:t>
            </a:r>
            <a:r>
              <a:rPr lang="fr-FR" sz="1200" dirty="0" err="1"/>
              <a:t>chir</a:t>
            </a:r>
            <a:r>
              <a:rPr lang="fr-FR" sz="1200" dirty="0"/>
              <a:t> nécessaire: que FPD, réinsertion uniquement 1 bandelette du FSD, ou ouverture partielle poulies (A2 et A4) </a:t>
            </a:r>
          </a:p>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23</a:t>
            </a:fld>
            <a:endParaRPr lang="fr-FR"/>
          </a:p>
        </p:txBody>
      </p:sp>
    </p:spTree>
    <p:extLst>
      <p:ext uri="{BB962C8B-B14F-4D97-AF65-F5344CB8AC3E}">
        <p14:creationId xmlns:p14="http://schemas.microsoft.com/office/powerpoint/2010/main" val="3069464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cas d’immobilisation prolongée, si le patient n’a pas été très bien orienté, ou qu’il n’a pas trouvé de kiné ou qu’il s’est dit qu’il allait attendre un peu car il avait mal</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24</a:t>
            </a:fld>
            <a:endParaRPr lang="fr-FR"/>
          </a:p>
        </p:txBody>
      </p:sp>
    </p:spTree>
    <p:extLst>
      <p:ext uri="{BB962C8B-B14F-4D97-AF65-F5344CB8AC3E}">
        <p14:creationId xmlns:p14="http://schemas.microsoft.com/office/powerpoint/2010/main" val="224263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fr-FR" sz="1400" kern="0" dirty="0">
                <a:effectLst/>
                <a:latin typeface="Times New Roman" panose="02020603050405020304" pitchFamily="18" charset="0"/>
                <a:ea typeface="Times New Roman" panose="02020603050405020304" pitchFamily="18" charset="0"/>
                <a:cs typeface="Times New Roman" panose="02020603050405020304" pitchFamily="18" charset="0"/>
              </a:rPr>
              <a:t>Le </a:t>
            </a:r>
            <a:r>
              <a:rPr lang="fr-FR" sz="1400" b="1" kern="0" dirty="0">
                <a:effectLst/>
                <a:latin typeface="Times New Roman" panose="02020603050405020304" pitchFamily="18" charset="0"/>
                <a:ea typeface="Times New Roman" panose="02020603050405020304" pitchFamily="18" charset="0"/>
                <a:cs typeface="Times New Roman" panose="02020603050405020304" pitchFamily="18" charset="0"/>
              </a:rPr>
              <a:t>lag time</a:t>
            </a:r>
            <a:r>
              <a:rPr lang="fr-FR" sz="1400" kern="0" dirty="0">
                <a:effectLst/>
                <a:latin typeface="Times New Roman" panose="02020603050405020304" pitchFamily="18" charset="0"/>
                <a:ea typeface="Times New Roman" panose="02020603050405020304" pitchFamily="18" charset="0"/>
                <a:cs typeface="Times New Roman" panose="02020603050405020304" pitchFamily="18" charset="0"/>
              </a:rPr>
              <a:t> correspond à une phase de faiblesse mécanique critique après suture</a:t>
            </a:r>
            <a:r>
              <a:rPr lang="fr-FR" kern="0" dirty="0">
                <a:latin typeface="Times New Roman" panose="02020603050405020304" pitchFamily="18" charset="0"/>
                <a:ea typeface="Times New Roman" panose="02020603050405020304" pitchFamily="18" charset="0"/>
                <a:cs typeface="Times New Roman" panose="02020603050405020304" pitchFamily="18" charset="0"/>
              </a:rPr>
              <a:t> pendant laquelle</a:t>
            </a:r>
            <a:r>
              <a:rPr lang="fr-FR" sz="1200" dirty="0"/>
              <a:t> le tendon est cicatrisant mais </a:t>
            </a:r>
            <a:r>
              <a:rPr lang="fr-FR" sz="1200" b="1" dirty="0"/>
              <a:t>incapable de supporter une charge active significative sans risque de rupture ou d’allongement</a:t>
            </a:r>
            <a:endParaRPr lang="fr-FR" sz="1200" dirty="0"/>
          </a:p>
          <a:p>
            <a:r>
              <a:rPr lang="fr-FR" sz="1200" b="1" dirty="0"/>
              <a:t>Facteurs du lag time :</a:t>
            </a:r>
          </a:p>
          <a:p>
            <a:r>
              <a:rPr lang="fr-FR" sz="1200" dirty="0"/>
              <a:t>Faible résistance mécanique initiale </a:t>
            </a:r>
          </a:p>
          <a:p>
            <a:r>
              <a:rPr lang="fr-FR" sz="1200" dirty="0"/>
              <a:t>Désorganisation du collagène </a:t>
            </a:r>
          </a:p>
          <a:p>
            <a:r>
              <a:rPr lang="fr-FR" sz="1200" dirty="0"/>
              <a:t>Absence de continuité fonctionnelle efficace </a:t>
            </a:r>
          </a:p>
          <a:p>
            <a:r>
              <a:rPr lang="fr-FR" sz="1200" dirty="0"/>
              <a:t>Dépendance à la réparation chirurgicale</a:t>
            </a:r>
          </a:p>
          <a:p>
            <a:pPr marL="342900" lvl="0" indent="-342900">
              <a:lnSpc>
                <a:spcPct val="107000"/>
              </a:lnSpc>
              <a:spcAft>
                <a:spcPts val="800"/>
              </a:spcAft>
              <a:buSzPts val="1000"/>
              <a:buFont typeface="Symbol" panose="05050102010706020507" pitchFamily="18" charset="2"/>
              <a:buChar char=""/>
              <a:tabLst>
                <a:tab pos="457200" algn="l"/>
              </a:tabLst>
            </a:pPr>
            <a:r>
              <a:rPr lang="fr-FR" sz="1200" kern="100" dirty="0">
                <a:latin typeface="Aptos" panose="020B0004020202020204" pitchFamily="34" charset="0"/>
                <a:ea typeface="Aptos" panose="020B0004020202020204" pitchFamily="34" charset="0"/>
                <a:cs typeface="Times New Roman" panose="02020603050405020304" pitchFamily="18" charset="0"/>
              </a:rPr>
              <a:t>La mobilisation précoce permet au contraire d’augmenter significativement la résistance du tendon en cours de cicatrisation , avec une action majorée pour la mobilisation active</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fr-FR"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25</a:t>
            </a:fld>
            <a:endParaRPr lang="fr-FR"/>
          </a:p>
        </p:txBody>
      </p:sp>
    </p:spTree>
    <p:extLst>
      <p:ext uri="{BB962C8B-B14F-4D97-AF65-F5344CB8AC3E}">
        <p14:creationId xmlns:p14="http://schemas.microsoft.com/office/powerpoint/2010/main" val="2941510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Hook </a:t>
            </a:r>
            <a:r>
              <a:rPr lang="fr-FR" dirty="0" err="1"/>
              <a:t>fist</a:t>
            </a:r>
            <a:r>
              <a:rPr lang="fr-FR" dirty="0"/>
              <a:t> (crochet): utilisation ++ FPD</a:t>
            </a:r>
          </a:p>
          <a:p>
            <a:r>
              <a:rPr lang="fr-FR" dirty="0"/>
              <a:t>Straight fiste: plus équilibré entre FP et FSD</a:t>
            </a:r>
          </a:p>
          <a:p>
            <a:endParaRPr lang="fr-FR" dirty="0"/>
          </a:p>
          <a:p>
            <a:r>
              <a:rPr lang="fr-FR" dirty="0"/>
              <a:t>Mob active ciblée: CF </a:t>
            </a:r>
            <a:r>
              <a:rPr lang="fr-FR" dirty="0" err="1"/>
              <a:t>testing</a:t>
            </a:r>
            <a:r>
              <a:rPr lang="fr-FR" dirty="0"/>
              <a:t> pour dissocier FSD et FPD</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28</a:t>
            </a:fld>
            <a:endParaRPr lang="fr-FR"/>
          </a:p>
        </p:txBody>
      </p:sp>
    </p:spTree>
    <p:extLst>
      <p:ext uri="{BB962C8B-B14F-4D97-AF65-F5344CB8AC3E}">
        <p14:creationId xmlns:p14="http://schemas.microsoft.com/office/powerpoint/2010/main" val="4197849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raideur résulte de l’immobilisation, </a:t>
            </a:r>
            <a:r>
              <a:rPr lang="fr-FR" dirty="0" err="1"/>
              <a:t>oedeme</a:t>
            </a:r>
            <a:r>
              <a:rPr lang="fr-FR" dirty="0"/>
              <a:t>, douleur, adhérences </a:t>
            </a:r>
            <a:r>
              <a:rPr lang="fr-FR" dirty="0" err="1"/>
              <a:t>capsulo</a:t>
            </a:r>
            <a:r>
              <a:rPr lang="fr-FR" dirty="0"/>
              <a:t>-ligamentaires, attitudes vicieuses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Elastic</a:t>
            </a:r>
            <a:r>
              <a:rPr lang="fr-FR" b="1" dirty="0"/>
              <a:t> Tension Digital </a:t>
            </a:r>
            <a:r>
              <a:rPr lang="fr-FR" b="1" dirty="0" err="1"/>
              <a:t>Neoprene</a:t>
            </a:r>
            <a:r>
              <a:rPr lang="fr-FR" b="1" dirty="0"/>
              <a:t> </a:t>
            </a:r>
            <a:r>
              <a:rPr lang="fr-FR" b="1" dirty="0" err="1"/>
              <a:t>Orthosis</a:t>
            </a:r>
            <a:br>
              <a:rPr lang="fr-FR" dirty="0"/>
            </a:br>
            <a:r>
              <a:rPr lang="fr-FR" dirty="0"/>
              <a:t>(</a:t>
            </a:r>
            <a:r>
              <a:rPr lang="fr-FR" b="1" dirty="0"/>
              <a:t>Orthèse digitale de tension élastique en néoprène</a:t>
            </a:r>
            <a:r>
              <a:rPr lang="fr-FR" dirty="0"/>
              <a:t>) </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29</a:t>
            </a:fld>
            <a:endParaRPr lang="fr-FR"/>
          </a:p>
        </p:txBody>
      </p:sp>
    </p:spTree>
    <p:extLst>
      <p:ext uri="{BB962C8B-B14F-4D97-AF65-F5344CB8AC3E}">
        <p14:creationId xmlns:p14="http://schemas.microsoft.com/office/powerpoint/2010/main" val="310911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seul tendon donc moins de suture et moins de risques d’adhérences</a:t>
            </a:r>
          </a:p>
          <a:p>
            <a:r>
              <a:rPr lang="fr-FR" dirty="0"/>
              <a:t>&lt;pec chirurgicale et rééducatif dans un </a:t>
            </a:r>
            <a:r>
              <a:rPr lang="fr-FR" dirty="0" err="1"/>
              <a:t>delai</a:t>
            </a:r>
            <a:r>
              <a:rPr lang="fr-FR" dirty="0"/>
              <a:t> optimal</a:t>
            </a:r>
          </a:p>
          <a:p>
            <a:r>
              <a:rPr lang="fr-FR" dirty="0"/>
              <a:t>Absence de comorbidité comme le </a:t>
            </a:r>
            <a:r>
              <a:rPr lang="fr-FR" dirty="0" err="1"/>
              <a:t>diabéte</a:t>
            </a:r>
            <a:r>
              <a:rPr lang="fr-FR" dirty="0"/>
              <a:t> ou le tabac qui peuvent poser des soucis de cicatrisation</a:t>
            </a:r>
          </a:p>
          <a:p>
            <a:r>
              <a:rPr lang="fr-FR" dirty="0"/>
              <a:t>Patient </a:t>
            </a:r>
            <a:r>
              <a:rPr lang="fr-FR" dirty="0" err="1"/>
              <a:t>osbervant</a:t>
            </a:r>
            <a:r>
              <a:rPr lang="fr-FR" dirty="0"/>
              <a:t> qui va venir à toutes ses séances, qui fera tout ses exercices d’</a:t>
            </a:r>
            <a:r>
              <a:rPr lang="fr-FR" dirty="0" err="1"/>
              <a:t>autorééducation</a:t>
            </a:r>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3</a:t>
            </a:fld>
            <a:endParaRPr lang="fr-FR"/>
          </a:p>
        </p:txBody>
      </p:sp>
    </p:spTree>
    <p:extLst>
      <p:ext uri="{BB962C8B-B14F-4D97-AF65-F5344CB8AC3E}">
        <p14:creationId xmlns:p14="http://schemas.microsoft.com/office/powerpoint/2010/main" val="1603073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Montage bipolaire classique</a:t>
            </a:r>
          </a:p>
          <a:p>
            <a:r>
              <a:rPr lang="fr-FR" dirty="0"/>
              <a:t>📍 </a:t>
            </a:r>
            <a:r>
              <a:rPr lang="fr-FR" b="1" dirty="0"/>
              <a:t>Électrode proximale</a:t>
            </a:r>
            <a:endParaRPr lang="fr-FR" dirty="0"/>
          </a:p>
          <a:p>
            <a:r>
              <a:rPr lang="fr-FR" dirty="0"/>
              <a:t>Face antérieure de l'avant-bras. </a:t>
            </a:r>
          </a:p>
          <a:p>
            <a:r>
              <a:rPr lang="fr-FR" dirty="0"/>
              <a:t>Environ 2 à 4 cm sous le pli du coude. </a:t>
            </a:r>
          </a:p>
          <a:p>
            <a:r>
              <a:rPr lang="fr-FR" dirty="0"/>
              <a:t>Sur la masse musculaire des fléchisseurs. </a:t>
            </a:r>
          </a:p>
          <a:p>
            <a:r>
              <a:rPr lang="fr-FR" dirty="0"/>
              <a:t>📍 </a:t>
            </a:r>
            <a:r>
              <a:rPr lang="fr-FR" b="1" dirty="0"/>
              <a:t>Électrode distale</a:t>
            </a:r>
            <a:endParaRPr lang="fr-FR" dirty="0"/>
          </a:p>
          <a:p>
            <a:r>
              <a:rPr lang="fr-FR" dirty="0"/>
              <a:t>Face antérieure de l'avant-bras. </a:t>
            </a:r>
          </a:p>
          <a:p>
            <a:r>
              <a:rPr lang="fr-FR" dirty="0"/>
              <a:t>Tiers moyen ou distal de l'avant-bras. </a:t>
            </a:r>
          </a:p>
          <a:p>
            <a:r>
              <a:rPr lang="fr-FR" dirty="0"/>
              <a:t>Alignée sur le trajet des fléchisseurs.</a:t>
            </a:r>
          </a:p>
          <a:p>
            <a:endParaRPr lang="fr-FR" dirty="0"/>
          </a:p>
          <a:p>
            <a:r>
              <a:rPr lang="fr-FR" b="1" dirty="0"/>
              <a:t>Après réparation d'un tendon fléchisseur</a:t>
            </a:r>
          </a:p>
          <a:p>
            <a:r>
              <a:rPr lang="fr-FR" dirty="0"/>
              <a:t>Prudence :</a:t>
            </a:r>
          </a:p>
          <a:p>
            <a:r>
              <a:rPr lang="fr-FR" dirty="0"/>
              <a:t>Avant 6 semaines : généralement pas de NMES visant une contraction forte des fléchisseurs réparés. </a:t>
            </a:r>
          </a:p>
          <a:p>
            <a:r>
              <a:rPr lang="fr-FR" dirty="0"/>
              <a:t>6–8 semaines : possible introduction progressive selon validation chirurgicale. </a:t>
            </a:r>
          </a:p>
          <a:p>
            <a:r>
              <a:rPr lang="fr-FR" dirty="0"/>
              <a:t>Après 8 semaines : utilisation plus fréquente dans le cadre du renforcement musculaire. </a:t>
            </a:r>
          </a:p>
          <a:p>
            <a:r>
              <a:rPr lang="fr-FR" dirty="0"/>
              <a:t>L'objectif est d'éviter une tension excessive sur la suture pendant la phase où la résistance intrinsèque du tendon reste faible.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30</a:t>
            </a:fld>
            <a:endParaRPr lang="fr-FR"/>
          </a:p>
        </p:txBody>
      </p:sp>
    </p:spTree>
    <p:extLst>
      <p:ext uri="{BB962C8B-B14F-4D97-AF65-F5344CB8AC3E}">
        <p14:creationId xmlns:p14="http://schemas.microsoft.com/office/powerpoint/2010/main" val="615302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Importance de la désensibilisation, contrôle de la douleur et de la réassurance du patient</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31</a:t>
            </a:fld>
            <a:endParaRPr lang="fr-FR"/>
          </a:p>
        </p:txBody>
      </p:sp>
    </p:spTree>
    <p:extLst>
      <p:ext uri="{BB962C8B-B14F-4D97-AF65-F5344CB8AC3E}">
        <p14:creationId xmlns:p14="http://schemas.microsoft.com/office/powerpoint/2010/main" val="341710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Glissement tendineux tendon/os tendon/tendon, tendon/</a:t>
            </a:r>
            <a:r>
              <a:rPr lang="fr-FR" dirty="0" err="1"/>
              <a:t>tun</a:t>
            </a:r>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4</a:t>
            </a:fld>
            <a:endParaRPr lang="fr-FR"/>
          </a:p>
        </p:txBody>
      </p:sp>
    </p:spTree>
    <p:extLst>
      <p:ext uri="{BB962C8B-B14F-4D97-AF65-F5344CB8AC3E}">
        <p14:creationId xmlns:p14="http://schemas.microsoft.com/office/powerpoint/2010/main" val="151044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Effet </a:t>
            </a:r>
            <a:r>
              <a:rPr lang="fr-FR" dirty="0" err="1"/>
              <a:t>buckle</a:t>
            </a:r>
            <a:r>
              <a:rPr lang="fr-FR" dirty="0"/>
              <a:t> et Jerk: le tendon réparé ne glisse parfois pas normalement vers l'amont. Il se plisse ou se "boucle" (</a:t>
            </a:r>
            <a:r>
              <a:rPr lang="fr-FR" dirty="0" err="1"/>
              <a:t>buckling</a:t>
            </a:r>
            <a:r>
              <a:rPr lang="fr-FR" dirty="0"/>
              <a:t>) au niveau de la zone réparée. Lorsque le patient est ensuite invité à "tenir" activement cette position, le tendon se retend brutalement et effectue un mouvement brusque : le "jerk".</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Peters et al Revue systématique de Niveau 1 sur 1108 personnes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Mortada</a:t>
            </a:r>
            <a:r>
              <a:rPr lang="fr-FR" dirty="0"/>
              <a:t> </a:t>
            </a:r>
            <a:r>
              <a:rPr lang="fr-FR" b="1" dirty="0"/>
              <a:t>Méta analyse de 2024 sur 1414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Heng Xu méta analyse et revue </a:t>
            </a:r>
            <a:r>
              <a:rPr lang="fr-FR" b="1" dirty="0" err="1"/>
              <a:t>systématic</a:t>
            </a:r>
            <a:r>
              <a:rPr lang="fr-FR" b="1" dirty="0"/>
              <a:t> qui reprend 7 études</a:t>
            </a:r>
          </a:p>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6</a:t>
            </a:fld>
            <a:endParaRPr lang="fr-FR"/>
          </a:p>
        </p:txBody>
      </p:sp>
    </p:spTree>
    <p:extLst>
      <p:ext uri="{BB962C8B-B14F-4D97-AF65-F5344CB8AC3E}">
        <p14:creationId xmlns:p14="http://schemas.microsoft.com/office/powerpoint/2010/main" val="32638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Entretien du schéma corporel et éviter les phénomène d’exclusion ou de troubles de la commande motrice</a:t>
            </a:r>
          </a:p>
          <a:p>
            <a:r>
              <a:rPr lang="fr-FR" dirty="0"/>
              <a:t>Diminution de la douleur par entretien de la corticalisation du doigt</a:t>
            </a:r>
          </a:p>
          <a:p>
            <a:r>
              <a:rPr lang="fr-FR" dirty="0" err="1"/>
              <a:t>Consitions</a:t>
            </a:r>
            <a:r>
              <a:rPr lang="fr-FR" dirty="0"/>
              <a:t> nécessaires: sutures multi brins, patient compliant et observant, thérapeute formé</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7</a:t>
            </a:fld>
            <a:endParaRPr lang="fr-FR"/>
          </a:p>
        </p:txBody>
      </p:sp>
    </p:spTree>
    <p:extLst>
      <p:ext uri="{BB962C8B-B14F-4D97-AF65-F5344CB8AC3E}">
        <p14:creationId xmlns:p14="http://schemas.microsoft.com/office/powerpoint/2010/main" val="382621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N’hésitez pas a nous dire comment vous vous pratiquez, </a:t>
            </a:r>
          </a:p>
          <a:p>
            <a:r>
              <a:rPr lang="fr-FR" dirty="0"/>
              <a:t>Avez-vous des </a:t>
            </a:r>
            <a:r>
              <a:rPr lang="fr-FR" dirty="0" err="1"/>
              <a:t>dificultés</a:t>
            </a:r>
            <a:r>
              <a:rPr lang="fr-FR" dirty="0"/>
              <a:t> dans la pratique du protocole MAP?</a:t>
            </a:r>
          </a:p>
          <a:p>
            <a:r>
              <a:rPr lang="fr-FR" dirty="0"/>
              <a:t>Coté percutant des chiffres 90-10. Importance de quantifier et le patient rebondit souvent dessus. </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8</a:t>
            </a:fld>
            <a:endParaRPr lang="fr-FR"/>
          </a:p>
        </p:txBody>
      </p:sp>
    </p:spTree>
    <p:extLst>
      <p:ext uri="{BB962C8B-B14F-4D97-AF65-F5344CB8AC3E}">
        <p14:creationId xmlns:p14="http://schemas.microsoft.com/office/powerpoint/2010/main" val="379919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Reduire</a:t>
            </a:r>
            <a:r>
              <a:rPr lang="fr-FR" dirty="0"/>
              <a:t> le WOF est une condition </a:t>
            </a:r>
            <a:r>
              <a:rPr lang="fr-FR" dirty="0" err="1"/>
              <a:t>necessaire</a:t>
            </a:r>
            <a:r>
              <a:rPr lang="fr-FR" dirty="0"/>
              <a:t> avant de passer à l’actif</a:t>
            </a:r>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9</a:t>
            </a:fld>
            <a:endParaRPr lang="fr-FR"/>
          </a:p>
        </p:txBody>
      </p:sp>
    </p:spTree>
    <p:extLst>
      <p:ext uri="{BB962C8B-B14F-4D97-AF65-F5344CB8AC3E}">
        <p14:creationId xmlns:p14="http://schemas.microsoft.com/office/powerpoint/2010/main" val="331017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12</a:t>
            </a:fld>
            <a:endParaRPr lang="fr-FR"/>
          </a:p>
        </p:txBody>
      </p:sp>
    </p:spTree>
    <p:extLst>
      <p:ext uri="{BB962C8B-B14F-4D97-AF65-F5344CB8AC3E}">
        <p14:creationId xmlns:p14="http://schemas.microsoft.com/office/powerpoint/2010/main" val="306949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B8699E-4FC9-4AAA-8663-20F860C999DE}" type="slidenum">
              <a:rPr lang="fr-FR" smtClean="0"/>
              <a:t>16</a:t>
            </a:fld>
            <a:endParaRPr lang="fr-FR"/>
          </a:p>
        </p:txBody>
      </p:sp>
    </p:spTree>
    <p:extLst>
      <p:ext uri="{BB962C8B-B14F-4D97-AF65-F5344CB8AC3E}">
        <p14:creationId xmlns:p14="http://schemas.microsoft.com/office/powerpoint/2010/main" val="315153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F5888-56DA-354E-9C25-07CF836592D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3F93804-2E5C-C9D8-2741-0B9287BE0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14009E-637D-1690-2531-33327CDF03A1}"/>
              </a:ext>
            </a:extLst>
          </p:cNvPr>
          <p:cNvSpPr>
            <a:spLocks noGrp="1"/>
          </p:cNvSpPr>
          <p:nvPr>
            <p:ph type="dt" sz="half" idx="10"/>
          </p:nvPr>
        </p:nvSpPr>
        <p:spPr/>
        <p:txBody>
          <a:bodyPr/>
          <a:lstStyle/>
          <a:p>
            <a:fld id="{004C6F5A-5FE4-48FF-AE8A-6CBB2CDBB6CD}" type="datetime1">
              <a:rPr lang="fr-FR" smtClean="0"/>
              <a:t>27/06/2026</a:t>
            </a:fld>
            <a:endParaRPr lang="fr-FR"/>
          </a:p>
        </p:txBody>
      </p:sp>
      <p:sp>
        <p:nvSpPr>
          <p:cNvPr id="5" name="Espace réservé du pied de page 4">
            <a:extLst>
              <a:ext uri="{FF2B5EF4-FFF2-40B4-BE49-F238E27FC236}">
                <a16:creationId xmlns:a16="http://schemas.microsoft.com/office/drawing/2014/main" id="{DE425F17-2245-8272-429E-05DE629A7B26}"/>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6" name="Espace réservé du numéro de diapositive 5">
            <a:extLst>
              <a:ext uri="{FF2B5EF4-FFF2-40B4-BE49-F238E27FC236}">
                <a16:creationId xmlns:a16="http://schemas.microsoft.com/office/drawing/2014/main" id="{439B701B-26B2-6FDB-49C1-3C92FC9C97CF}"/>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269721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B377B-8467-FFAF-ED81-D7536C9DFD3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F75CF66-AB79-C6A7-C368-24971E00468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D9EA2B-2584-8B33-3FEF-10E9072C318C}"/>
              </a:ext>
            </a:extLst>
          </p:cNvPr>
          <p:cNvSpPr>
            <a:spLocks noGrp="1"/>
          </p:cNvSpPr>
          <p:nvPr>
            <p:ph type="dt" sz="half" idx="10"/>
          </p:nvPr>
        </p:nvSpPr>
        <p:spPr/>
        <p:txBody>
          <a:bodyPr/>
          <a:lstStyle/>
          <a:p>
            <a:fld id="{BEC81A56-7580-45C2-B657-66DDE199DAAE}" type="datetime1">
              <a:rPr lang="fr-FR" smtClean="0"/>
              <a:t>27/06/2026</a:t>
            </a:fld>
            <a:endParaRPr lang="fr-FR"/>
          </a:p>
        </p:txBody>
      </p:sp>
      <p:sp>
        <p:nvSpPr>
          <p:cNvPr id="5" name="Espace réservé du pied de page 4">
            <a:extLst>
              <a:ext uri="{FF2B5EF4-FFF2-40B4-BE49-F238E27FC236}">
                <a16:creationId xmlns:a16="http://schemas.microsoft.com/office/drawing/2014/main" id="{7A1E410A-D9F2-3A8F-A55D-4691936C40B6}"/>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6" name="Espace réservé du numéro de diapositive 5">
            <a:extLst>
              <a:ext uri="{FF2B5EF4-FFF2-40B4-BE49-F238E27FC236}">
                <a16:creationId xmlns:a16="http://schemas.microsoft.com/office/drawing/2014/main" id="{C9BFBE59-4D12-1524-250D-2EEF4FD09628}"/>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312966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7B42AC3-C9BE-7D17-2AAA-DC11FDC5C90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AA4D0F5-3755-9EA6-6268-3D7CD412EC1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771E4D-6499-ED9E-8950-E9922C265D34}"/>
              </a:ext>
            </a:extLst>
          </p:cNvPr>
          <p:cNvSpPr>
            <a:spLocks noGrp="1"/>
          </p:cNvSpPr>
          <p:nvPr>
            <p:ph type="dt" sz="half" idx="10"/>
          </p:nvPr>
        </p:nvSpPr>
        <p:spPr/>
        <p:txBody>
          <a:bodyPr/>
          <a:lstStyle/>
          <a:p>
            <a:fld id="{827C0938-F545-4000-901B-957D9B2EDF85}" type="datetime1">
              <a:rPr lang="fr-FR" smtClean="0"/>
              <a:t>27/06/2026</a:t>
            </a:fld>
            <a:endParaRPr lang="fr-FR"/>
          </a:p>
        </p:txBody>
      </p:sp>
      <p:sp>
        <p:nvSpPr>
          <p:cNvPr id="5" name="Espace réservé du pied de page 4">
            <a:extLst>
              <a:ext uri="{FF2B5EF4-FFF2-40B4-BE49-F238E27FC236}">
                <a16:creationId xmlns:a16="http://schemas.microsoft.com/office/drawing/2014/main" id="{E6C91997-5579-CB1E-BAAA-87B846BA861A}"/>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6" name="Espace réservé du numéro de diapositive 5">
            <a:extLst>
              <a:ext uri="{FF2B5EF4-FFF2-40B4-BE49-F238E27FC236}">
                <a16:creationId xmlns:a16="http://schemas.microsoft.com/office/drawing/2014/main" id="{416886D4-CADF-B9F0-7EA9-58B33EB7D8E2}"/>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372324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D18F3C-1210-750D-7397-C488E3AFA3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7798BD-6869-56AD-5011-853B3FC0574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9939B6-0471-4434-4BC3-CFF6E7DCEB86}"/>
              </a:ext>
            </a:extLst>
          </p:cNvPr>
          <p:cNvSpPr>
            <a:spLocks noGrp="1"/>
          </p:cNvSpPr>
          <p:nvPr>
            <p:ph type="dt" sz="half" idx="10"/>
          </p:nvPr>
        </p:nvSpPr>
        <p:spPr/>
        <p:txBody>
          <a:bodyPr/>
          <a:lstStyle/>
          <a:p>
            <a:fld id="{BABDC50E-91E1-4290-87B3-1DF6F73DE2DB}" type="datetime1">
              <a:rPr lang="fr-FR" smtClean="0"/>
              <a:t>27/06/2026</a:t>
            </a:fld>
            <a:endParaRPr lang="fr-FR"/>
          </a:p>
        </p:txBody>
      </p:sp>
      <p:sp>
        <p:nvSpPr>
          <p:cNvPr id="5" name="Espace réservé du pied de page 4">
            <a:extLst>
              <a:ext uri="{FF2B5EF4-FFF2-40B4-BE49-F238E27FC236}">
                <a16:creationId xmlns:a16="http://schemas.microsoft.com/office/drawing/2014/main" id="{86EC2C96-AA77-107A-70D3-A35EB9C2EC0A}"/>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6" name="Espace réservé du numéro de diapositive 5">
            <a:extLst>
              <a:ext uri="{FF2B5EF4-FFF2-40B4-BE49-F238E27FC236}">
                <a16:creationId xmlns:a16="http://schemas.microsoft.com/office/drawing/2014/main" id="{850EC858-87BE-3C67-6485-DC4957DD9F45}"/>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234557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94196A-8850-7EFF-18B0-3C80B7351E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EA7D12-B673-0558-CC5A-CF0E65AD0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7020266-3B00-0E80-9CA0-8FD5818A1075}"/>
              </a:ext>
            </a:extLst>
          </p:cNvPr>
          <p:cNvSpPr>
            <a:spLocks noGrp="1"/>
          </p:cNvSpPr>
          <p:nvPr>
            <p:ph type="dt" sz="half" idx="10"/>
          </p:nvPr>
        </p:nvSpPr>
        <p:spPr/>
        <p:txBody>
          <a:bodyPr/>
          <a:lstStyle/>
          <a:p>
            <a:fld id="{1ED63AD9-B848-4292-A5C9-D114B1DFF9C3}" type="datetime1">
              <a:rPr lang="fr-FR" smtClean="0"/>
              <a:t>27/06/2026</a:t>
            </a:fld>
            <a:endParaRPr lang="fr-FR"/>
          </a:p>
        </p:txBody>
      </p:sp>
      <p:sp>
        <p:nvSpPr>
          <p:cNvPr id="5" name="Espace réservé du pied de page 4">
            <a:extLst>
              <a:ext uri="{FF2B5EF4-FFF2-40B4-BE49-F238E27FC236}">
                <a16:creationId xmlns:a16="http://schemas.microsoft.com/office/drawing/2014/main" id="{D52B15DF-3A26-1372-61A2-BD1F43F89B25}"/>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6" name="Espace réservé du numéro de diapositive 5">
            <a:extLst>
              <a:ext uri="{FF2B5EF4-FFF2-40B4-BE49-F238E27FC236}">
                <a16:creationId xmlns:a16="http://schemas.microsoft.com/office/drawing/2014/main" id="{E73AFC3B-EDA2-CDCD-0848-E9546962639B}"/>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102925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900C4-7511-37F7-B849-067E13D469E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07BC100-06FC-26DE-BBFF-44DAF5DC80F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5836C3-4FBE-C450-AA90-658AB001674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02E8D51-5B17-3393-15B1-88DD982676D9}"/>
              </a:ext>
            </a:extLst>
          </p:cNvPr>
          <p:cNvSpPr>
            <a:spLocks noGrp="1"/>
          </p:cNvSpPr>
          <p:nvPr>
            <p:ph type="dt" sz="half" idx="10"/>
          </p:nvPr>
        </p:nvSpPr>
        <p:spPr/>
        <p:txBody>
          <a:bodyPr/>
          <a:lstStyle/>
          <a:p>
            <a:fld id="{E687804E-D052-4A73-8BDE-66628F2FFDEF}" type="datetime1">
              <a:rPr lang="fr-FR" smtClean="0"/>
              <a:t>27/06/2026</a:t>
            </a:fld>
            <a:endParaRPr lang="fr-FR"/>
          </a:p>
        </p:txBody>
      </p:sp>
      <p:sp>
        <p:nvSpPr>
          <p:cNvPr id="6" name="Espace réservé du pied de page 5">
            <a:extLst>
              <a:ext uri="{FF2B5EF4-FFF2-40B4-BE49-F238E27FC236}">
                <a16:creationId xmlns:a16="http://schemas.microsoft.com/office/drawing/2014/main" id="{1A3C7338-743E-9A21-DF9D-6179DF65CAFD}"/>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7" name="Espace réservé du numéro de diapositive 6">
            <a:extLst>
              <a:ext uri="{FF2B5EF4-FFF2-40B4-BE49-F238E27FC236}">
                <a16:creationId xmlns:a16="http://schemas.microsoft.com/office/drawing/2014/main" id="{DD5B4E25-064C-8497-6F31-9FD51B55185D}"/>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386005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3B8A6A-E884-411C-B74E-51113F44704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B3E37D3-5EA9-7561-7571-D537EFD68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F4618A1-8317-550F-CF42-4C18263021E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005156F-0563-F0E9-2A2F-19A224F58C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6EE8A1E-BD13-A31C-1946-24FBCF8AAB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3CF4877-2DFD-3576-10D5-2BF0F0FA3A6B}"/>
              </a:ext>
            </a:extLst>
          </p:cNvPr>
          <p:cNvSpPr>
            <a:spLocks noGrp="1"/>
          </p:cNvSpPr>
          <p:nvPr>
            <p:ph type="dt" sz="half" idx="10"/>
          </p:nvPr>
        </p:nvSpPr>
        <p:spPr/>
        <p:txBody>
          <a:bodyPr/>
          <a:lstStyle/>
          <a:p>
            <a:fld id="{2176889D-B3F9-4AD9-AECD-DA9F253D9012}" type="datetime1">
              <a:rPr lang="fr-FR" smtClean="0"/>
              <a:t>27/06/2026</a:t>
            </a:fld>
            <a:endParaRPr lang="fr-FR"/>
          </a:p>
        </p:txBody>
      </p:sp>
      <p:sp>
        <p:nvSpPr>
          <p:cNvPr id="8" name="Espace réservé du pied de page 7">
            <a:extLst>
              <a:ext uri="{FF2B5EF4-FFF2-40B4-BE49-F238E27FC236}">
                <a16:creationId xmlns:a16="http://schemas.microsoft.com/office/drawing/2014/main" id="{3FC5C250-985D-D17F-D73C-C3DEEB54127D}"/>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9" name="Espace réservé du numéro de diapositive 8">
            <a:extLst>
              <a:ext uri="{FF2B5EF4-FFF2-40B4-BE49-F238E27FC236}">
                <a16:creationId xmlns:a16="http://schemas.microsoft.com/office/drawing/2014/main" id="{5CF7BD5F-CB32-7D33-0787-67C7DC737360}"/>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372961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565B2F-B61E-BCA0-1972-5629368FE02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F8AF049-21E7-7944-9300-38C1D28BB4A7}"/>
              </a:ext>
            </a:extLst>
          </p:cNvPr>
          <p:cNvSpPr>
            <a:spLocks noGrp="1"/>
          </p:cNvSpPr>
          <p:nvPr>
            <p:ph type="dt" sz="half" idx="10"/>
          </p:nvPr>
        </p:nvSpPr>
        <p:spPr/>
        <p:txBody>
          <a:bodyPr/>
          <a:lstStyle/>
          <a:p>
            <a:fld id="{AEFD8DBB-C650-4666-B090-9B27D6587F7B}" type="datetime1">
              <a:rPr lang="fr-FR" smtClean="0"/>
              <a:t>27/06/2026</a:t>
            </a:fld>
            <a:endParaRPr lang="fr-FR"/>
          </a:p>
        </p:txBody>
      </p:sp>
      <p:sp>
        <p:nvSpPr>
          <p:cNvPr id="4" name="Espace réservé du pied de page 3">
            <a:extLst>
              <a:ext uri="{FF2B5EF4-FFF2-40B4-BE49-F238E27FC236}">
                <a16:creationId xmlns:a16="http://schemas.microsoft.com/office/drawing/2014/main" id="{ED2A7502-B75E-D08A-F2ED-5BEAF20152E9}"/>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5" name="Espace réservé du numéro de diapositive 4">
            <a:extLst>
              <a:ext uri="{FF2B5EF4-FFF2-40B4-BE49-F238E27FC236}">
                <a16:creationId xmlns:a16="http://schemas.microsoft.com/office/drawing/2014/main" id="{E93A9AEC-BB61-6858-A5A0-0DB8F1D731F2}"/>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205336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27B5C9F-CDB0-DDB1-1B78-6A74CBADB3A9}"/>
              </a:ext>
            </a:extLst>
          </p:cNvPr>
          <p:cNvSpPr>
            <a:spLocks noGrp="1"/>
          </p:cNvSpPr>
          <p:nvPr>
            <p:ph type="dt" sz="half" idx="10"/>
          </p:nvPr>
        </p:nvSpPr>
        <p:spPr/>
        <p:txBody>
          <a:bodyPr/>
          <a:lstStyle/>
          <a:p>
            <a:fld id="{B2307262-F62C-4200-A8B0-E6D7EDCFA517}" type="datetime1">
              <a:rPr lang="fr-FR" smtClean="0"/>
              <a:t>27/06/2026</a:t>
            </a:fld>
            <a:endParaRPr lang="fr-FR"/>
          </a:p>
        </p:txBody>
      </p:sp>
      <p:sp>
        <p:nvSpPr>
          <p:cNvPr id="3" name="Espace réservé du pied de page 2">
            <a:extLst>
              <a:ext uri="{FF2B5EF4-FFF2-40B4-BE49-F238E27FC236}">
                <a16:creationId xmlns:a16="http://schemas.microsoft.com/office/drawing/2014/main" id="{BCD7A19B-ECCB-DCF1-FB25-FC90311BC12F}"/>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4" name="Espace réservé du numéro de diapositive 3">
            <a:extLst>
              <a:ext uri="{FF2B5EF4-FFF2-40B4-BE49-F238E27FC236}">
                <a16:creationId xmlns:a16="http://schemas.microsoft.com/office/drawing/2014/main" id="{EDD26641-9F8F-E168-8316-5AA10EF3DCBC}"/>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302201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49DF17-9E1D-4AC7-478A-C63066B024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0683AA3-5581-B7C5-0689-B2AD90E79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9379740-69E7-1843-83F5-3C40A61BF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93D4924-E677-0C8A-858D-48369C338B1C}"/>
              </a:ext>
            </a:extLst>
          </p:cNvPr>
          <p:cNvSpPr>
            <a:spLocks noGrp="1"/>
          </p:cNvSpPr>
          <p:nvPr>
            <p:ph type="dt" sz="half" idx="10"/>
          </p:nvPr>
        </p:nvSpPr>
        <p:spPr/>
        <p:txBody>
          <a:bodyPr/>
          <a:lstStyle/>
          <a:p>
            <a:fld id="{1A3C6509-E31E-469C-A22B-FA647C1A450C}" type="datetime1">
              <a:rPr lang="fr-FR" smtClean="0"/>
              <a:t>27/06/2026</a:t>
            </a:fld>
            <a:endParaRPr lang="fr-FR"/>
          </a:p>
        </p:txBody>
      </p:sp>
      <p:sp>
        <p:nvSpPr>
          <p:cNvPr id="6" name="Espace réservé du pied de page 5">
            <a:extLst>
              <a:ext uri="{FF2B5EF4-FFF2-40B4-BE49-F238E27FC236}">
                <a16:creationId xmlns:a16="http://schemas.microsoft.com/office/drawing/2014/main" id="{A44C598F-050C-618B-F024-91C8A70B2D9E}"/>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7" name="Espace réservé du numéro de diapositive 6">
            <a:extLst>
              <a:ext uri="{FF2B5EF4-FFF2-40B4-BE49-F238E27FC236}">
                <a16:creationId xmlns:a16="http://schemas.microsoft.com/office/drawing/2014/main" id="{D0948B28-3F0F-7129-11E9-C5FC3CFC1EE1}"/>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2389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5D4FE-A71E-D06A-9139-493E755C84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EABD137-F7A1-A823-1336-7A848D080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ADE07A6-B777-2BA9-DEFA-3DE183D29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FE325E-9C25-71B1-9166-347EF6AEBEFD}"/>
              </a:ext>
            </a:extLst>
          </p:cNvPr>
          <p:cNvSpPr>
            <a:spLocks noGrp="1"/>
          </p:cNvSpPr>
          <p:nvPr>
            <p:ph type="dt" sz="half" idx="10"/>
          </p:nvPr>
        </p:nvSpPr>
        <p:spPr/>
        <p:txBody>
          <a:bodyPr/>
          <a:lstStyle/>
          <a:p>
            <a:fld id="{BBFE1C7A-CF25-476B-933E-9F4673379AB2}" type="datetime1">
              <a:rPr lang="fr-FR" smtClean="0"/>
              <a:t>27/06/2026</a:t>
            </a:fld>
            <a:endParaRPr lang="fr-FR"/>
          </a:p>
        </p:txBody>
      </p:sp>
      <p:sp>
        <p:nvSpPr>
          <p:cNvPr id="6" name="Espace réservé du pied de page 5">
            <a:extLst>
              <a:ext uri="{FF2B5EF4-FFF2-40B4-BE49-F238E27FC236}">
                <a16:creationId xmlns:a16="http://schemas.microsoft.com/office/drawing/2014/main" id="{BDFE85BF-8198-7E2C-FF78-8789446EA5BE}"/>
              </a:ext>
            </a:extLst>
          </p:cNvPr>
          <p:cNvSpPr>
            <a:spLocks noGrp="1"/>
          </p:cNvSpPr>
          <p:nvPr>
            <p:ph type="ftr" sz="quarter" idx="11"/>
          </p:nvPr>
        </p:nvSpPr>
        <p:spPr/>
        <p:txBody>
          <a:body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7" name="Espace réservé du numéro de diapositive 6">
            <a:extLst>
              <a:ext uri="{FF2B5EF4-FFF2-40B4-BE49-F238E27FC236}">
                <a16:creationId xmlns:a16="http://schemas.microsoft.com/office/drawing/2014/main" id="{5358286A-7952-6696-891A-ACC8126C1098}"/>
              </a:ext>
            </a:extLst>
          </p:cNvPr>
          <p:cNvSpPr>
            <a:spLocks noGrp="1"/>
          </p:cNvSpPr>
          <p:nvPr>
            <p:ph type="sldNum" sz="quarter" idx="12"/>
          </p:nvPr>
        </p:nvSpPr>
        <p:spPr/>
        <p:txBody>
          <a:bodyPr/>
          <a:lstStyle/>
          <a:p>
            <a:fld id="{DCFD35C2-9731-4EE3-977A-DC24D27C34A0}" type="slidenum">
              <a:rPr lang="fr-FR" smtClean="0"/>
              <a:t>‹N°›</a:t>
            </a:fld>
            <a:endParaRPr lang="fr-FR"/>
          </a:p>
        </p:txBody>
      </p:sp>
    </p:spTree>
    <p:extLst>
      <p:ext uri="{BB962C8B-B14F-4D97-AF65-F5344CB8AC3E}">
        <p14:creationId xmlns:p14="http://schemas.microsoft.com/office/powerpoint/2010/main" val="399240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6D44D97-FEF2-A5FC-EE68-8DF69E512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A33E7BF-A5A3-A9D6-0211-65EFBADC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DAD0782-4CDB-1236-7F18-512D15113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95592-FA21-44A9-BBFE-EA572BC0E4FF}" type="datetime1">
              <a:rPr lang="fr-FR" smtClean="0"/>
              <a:t>27/06/2026</a:t>
            </a:fld>
            <a:endParaRPr lang="fr-FR"/>
          </a:p>
        </p:txBody>
      </p:sp>
      <p:sp>
        <p:nvSpPr>
          <p:cNvPr id="5" name="Espace réservé du pied de page 4">
            <a:extLst>
              <a:ext uri="{FF2B5EF4-FFF2-40B4-BE49-F238E27FC236}">
                <a16:creationId xmlns:a16="http://schemas.microsoft.com/office/drawing/2014/main" id="{27BDFB82-8829-44BB-1EBA-6DCE5351DC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Mortada A, El-Negery A, et al. Early active motion versus passive motion rehabilitation following flexor tendon repair: a systematic review and meta-analysis. Journal of Hand Surgery European Volume. 2024;49(10):1120-113   Lalonde DH. Wide-awake flexor tendon repair and early active movement: the case for true active movement over full-fist place-and-hold. Plastic and Reconstructive Surgery Global Open. 2019;7(10):e2474   Tang JB, Lalonde DH, Fernandes CH, Sadek AF, Besmens IS. IFSSH consensus and current guidelines on flexor tendon repairs and reconstruction. Journal of Hand Surgery European Volume. 2024;49(7):735-748 Peters et al. 2021 Rehabilitation following surgery for flexor tendon injuries of the hand, Cochrane library</a:t>
            </a:r>
            <a:endParaRPr lang="fr-FR"/>
          </a:p>
        </p:txBody>
      </p:sp>
      <p:sp>
        <p:nvSpPr>
          <p:cNvPr id="6" name="Espace réservé du numéro de diapositive 5">
            <a:extLst>
              <a:ext uri="{FF2B5EF4-FFF2-40B4-BE49-F238E27FC236}">
                <a16:creationId xmlns:a16="http://schemas.microsoft.com/office/drawing/2014/main" id="{B00E24FC-53BE-7282-4757-758B1C33FD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FD35C2-9731-4EE3-977A-DC24D27C34A0}" type="slidenum">
              <a:rPr lang="fr-FR" smtClean="0"/>
              <a:t>‹N°›</a:t>
            </a:fld>
            <a:endParaRPr lang="fr-FR"/>
          </a:p>
        </p:txBody>
      </p:sp>
    </p:spTree>
    <p:extLst>
      <p:ext uri="{BB962C8B-B14F-4D97-AF65-F5344CB8AC3E}">
        <p14:creationId xmlns:p14="http://schemas.microsoft.com/office/powerpoint/2010/main" val="2403388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s zones lésionnelles des tendons fléchisseurs. Tiré de l'ouvrage de... |  Download Scientific Diagram">
            <a:extLst>
              <a:ext uri="{FF2B5EF4-FFF2-40B4-BE49-F238E27FC236}">
                <a16:creationId xmlns:a16="http://schemas.microsoft.com/office/drawing/2014/main" id="{57DFEEBE-A67B-4F55-FE10-316C34EE8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 y="617973"/>
            <a:ext cx="3328087" cy="510377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1770078" y="677069"/>
            <a:ext cx="9144000" cy="2387600"/>
          </a:xfrm>
        </p:spPr>
        <p:txBody>
          <a:bodyPr>
            <a:normAutofit fontScale="90000"/>
          </a:bodyPr>
          <a:lstStyle/>
          <a:p>
            <a:r>
              <a:rPr lang="fr-FR" dirty="0"/>
              <a:t>Rééducation des tendons fléchisseurs</a:t>
            </a:r>
            <a:br>
              <a:rPr lang="fr-FR" dirty="0"/>
            </a:br>
            <a:r>
              <a:rPr lang="fr-FR" dirty="0"/>
              <a:t>Points clés</a:t>
            </a:r>
          </a:p>
        </p:txBody>
      </p:sp>
      <p:sp>
        <p:nvSpPr>
          <p:cNvPr id="3" name="Sous-titre 2"/>
          <p:cNvSpPr>
            <a:spLocks noGrp="1"/>
          </p:cNvSpPr>
          <p:nvPr>
            <p:ph type="subTitle" idx="1"/>
          </p:nvPr>
        </p:nvSpPr>
        <p:spPr>
          <a:xfrm>
            <a:off x="2827866" y="3361730"/>
            <a:ext cx="6536267" cy="1655762"/>
          </a:xfrm>
        </p:spPr>
        <p:txBody>
          <a:bodyPr>
            <a:normAutofit fontScale="92500" lnSpcReduction="10000"/>
          </a:bodyPr>
          <a:lstStyle/>
          <a:p>
            <a:pPr>
              <a:spcBef>
                <a:spcPts val="0"/>
              </a:spcBef>
            </a:pPr>
            <a:endParaRPr lang="fr-FR" sz="1600" i="1" dirty="0">
              <a:solidFill>
                <a:schemeClr val="tx1">
                  <a:lumMod val="95000"/>
                  <a:lumOff val="5000"/>
                </a:schemeClr>
              </a:solidFill>
            </a:endParaRPr>
          </a:p>
          <a:p>
            <a:pPr>
              <a:spcBef>
                <a:spcPts val="0"/>
              </a:spcBef>
            </a:pPr>
            <a:r>
              <a:rPr lang="fr-FR" sz="1600" i="1" dirty="0">
                <a:solidFill>
                  <a:schemeClr val="tx1">
                    <a:lumMod val="95000"/>
                    <a:lumOff val="5000"/>
                  </a:schemeClr>
                </a:solidFill>
              </a:rPr>
              <a:t>Selim </a:t>
            </a:r>
            <a:r>
              <a:rPr lang="fr-FR" sz="1600" i="1" dirty="0" err="1">
                <a:solidFill>
                  <a:schemeClr val="tx1">
                    <a:lumMod val="95000"/>
                    <a:lumOff val="5000"/>
                  </a:schemeClr>
                </a:solidFill>
              </a:rPr>
              <a:t>Boyraz</a:t>
            </a:r>
            <a:r>
              <a:rPr lang="fr-FR" sz="1600" i="1" dirty="0">
                <a:solidFill>
                  <a:schemeClr val="tx1">
                    <a:lumMod val="95000"/>
                    <a:lumOff val="5000"/>
                  </a:schemeClr>
                </a:solidFill>
              </a:rPr>
              <a:t> – Orthésiste, Rouen</a:t>
            </a:r>
          </a:p>
          <a:p>
            <a:pPr>
              <a:spcBef>
                <a:spcPts val="0"/>
              </a:spcBef>
            </a:pPr>
            <a:r>
              <a:rPr lang="fr-FR" sz="1600" i="1" dirty="0">
                <a:solidFill>
                  <a:schemeClr val="tx1">
                    <a:lumMod val="95000"/>
                    <a:lumOff val="5000"/>
                  </a:schemeClr>
                </a:solidFill>
              </a:rPr>
              <a:t>Marine Fourdrain – Kinésithérapeute, Rouen</a:t>
            </a:r>
          </a:p>
          <a:p>
            <a:pPr>
              <a:spcBef>
                <a:spcPts val="0"/>
              </a:spcBef>
            </a:pPr>
            <a:r>
              <a:rPr lang="fr-FR" sz="1600" i="1" dirty="0">
                <a:solidFill>
                  <a:schemeClr val="tx1">
                    <a:lumMod val="95000"/>
                    <a:lumOff val="5000"/>
                  </a:schemeClr>
                </a:solidFill>
              </a:rPr>
              <a:t>Fanny </a:t>
            </a:r>
            <a:r>
              <a:rPr lang="fr-FR" sz="1600" i="1" dirty="0" err="1">
                <a:solidFill>
                  <a:schemeClr val="tx1">
                    <a:lumMod val="95000"/>
                    <a:lumOff val="5000"/>
                  </a:schemeClr>
                </a:solidFill>
              </a:rPr>
              <a:t>Sidot</a:t>
            </a:r>
            <a:r>
              <a:rPr lang="fr-FR" sz="1600" i="1" dirty="0">
                <a:solidFill>
                  <a:schemeClr val="tx1">
                    <a:lumMod val="95000"/>
                    <a:lumOff val="5000"/>
                  </a:schemeClr>
                </a:solidFill>
              </a:rPr>
              <a:t> – Kinésithérapeute/ostéopathe, Rouen</a:t>
            </a:r>
          </a:p>
          <a:p>
            <a:pPr>
              <a:spcBef>
                <a:spcPts val="0"/>
              </a:spcBef>
            </a:pPr>
            <a:endParaRPr lang="fr-FR" sz="1600" i="1" dirty="0">
              <a:solidFill>
                <a:schemeClr val="tx1">
                  <a:lumMod val="95000"/>
                  <a:lumOff val="5000"/>
                </a:schemeClr>
              </a:solidFill>
            </a:endParaRPr>
          </a:p>
          <a:p>
            <a:r>
              <a:rPr lang="fr-FR" sz="1600" i="1" dirty="0">
                <a:solidFill>
                  <a:schemeClr val="tx1">
                    <a:lumMod val="95000"/>
                    <a:lumOff val="5000"/>
                  </a:schemeClr>
                </a:solidFill>
              </a:rPr>
              <a:t>Rééducation de la main</a:t>
            </a:r>
          </a:p>
          <a:p>
            <a:r>
              <a:rPr lang="fr-FR" sz="1600" i="1" dirty="0">
                <a:solidFill>
                  <a:schemeClr val="tx1">
                    <a:lumMod val="95000"/>
                    <a:lumOff val="5000"/>
                  </a:schemeClr>
                </a:solidFill>
              </a:rPr>
              <a:t>Membres GEMMSOR</a:t>
            </a:r>
          </a:p>
        </p:txBody>
      </p:sp>
      <p:pic>
        <p:nvPicPr>
          <p:cNvPr id="6" name="Image 5">
            <a:extLst>
              <a:ext uri="{FF2B5EF4-FFF2-40B4-BE49-F238E27FC236}">
                <a16:creationId xmlns:a16="http://schemas.microsoft.com/office/drawing/2014/main" id="{9B0564C0-E5F0-EEFE-385D-06080902A997}"/>
              </a:ext>
            </a:extLst>
          </p:cNvPr>
          <p:cNvPicPr>
            <a:picLocks noChangeAspect="1"/>
          </p:cNvPicPr>
          <p:nvPr/>
        </p:nvPicPr>
        <p:blipFill>
          <a:blip r:embed="rId4"/>
          <a:stretch>
            <a:fillRect/>
          </a:stretch>
        </p:blipFill>
        <p:spPr>
          <a:xfrm>
            <a:off x="0" y="5314554"/>
            <a:ext cx="12192000" cy="1626447"/>
          </a:xfrm>
          <a:prstGeom prst="rect">
            <a:avLst/>
          </a:prstGeom>
        </p:spPr>
      </p:pic>
    </p:spTree>
    <p:extLst>
      <p:ext uri="{BB962C8B-B14F-4D97-AF65-F5344CB8AC3E}">
        <p14:creationId xmlns:p14="http://schemas.microsoft.com/office/powerpoint/2010/main" val="3606141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89CCC-AA86-717E-9E42-F21060B63D56}"/>
              </a:ext>
            </a:extLst>
          </p:cNvPr>
          <p:cNvSpPr>
            <a:spLocks noGrp="1"/>
          </p:cNvSpPr>
          <p:nvPr>
            <p:ph type="title"/>
          </p:nvPr>
        </p:nvSpPr>
        <p:spPr/>
        <p:txBody>
          <a:bodyPr/>
          <a:lstStyle/>
          <a:p>
            <a:pPr algn="ctr"/>
            <a:r>
              <a:rPr lang="fr-FR" dirty="0"/>
              <a:t>Protocole </a:t>
            </a:r>
            <a:r>
              <a:rPr lang="fr-FR" dirty="0" err="1"/>
              <a:t>early</a:t>
            </a:r>
            <a:r>
              <a:rPr lang="fr-FR" dirty="0"/>
              <a:t> active motion</a:t>
            </a:r>
          </a:p>
        </p:txBody>
      </p:sp>
      <p:sp>
        <p:nvSpPr>
          <p:cNvPr id="3" name="Espace réservé du contenu 2">
            <a:extLst>
              <a:ext uri="{FF2B5EF4-FFF2-40B4-BE49-F238E27FC236}">
                <a16:creationId xmlns:a16="http://schemas.microsoft.com/office/drawing/2014/main" id="{3CFADE18-FD18-6B2A-A1F1-7CC507439E8B}"/>
              </a:ext>
            </a:extLst>
          </p:cNvPr>
          <p:cNvSpPr>
            <a:spLocks noGrp="1"/>
          </p:cNvSpPr>
          <p:nvPr>
            <p:ph idx="1"/>
          </p:nvPr>
        </p:nvSpPr>
        <p:spPr/>
        <p:txBody>
          <a:bodyPr/>
          <a:lstStyle/>
          <a:p>
            <a:pPr marL="0" indent="0">
              <a:buNone/>
            </a:pPr>
            <a:r>
              <a:rPr lang="fr-FR" dirty="0"/>
              <a:t>Après diminution du WOF: </a:t>
            </a:r>
          </a:p>
          <a:p>
            <a:pPr marL="0" indent="0">
              <a:buNone/>
            </a:pPr>
            <a:r>
              <a:rPr lang="fr-FR" b="1" dirty="0"/>
              <a:t>Mobilisation active           </a:t>
            </a:r>
            <a:r>
              <a:rPr lang="fr-FR" i="1" dirty="0"/>
              <a:t>Protocole MAP</a:t>
            </a:r>
          </a:p>
          <a:p>
            <a:r>
              <a:rPr lang="fr-FR" dirty="0"/>
              <a:t>Extension des IP/MP dans le plan de l’attelle</a:t>
            </a:r>
          </a:p>
          <a:p>
            <a:r>
              <a:rPr lang="fr-FR" dirty="0"/>
              <a:t>Travail actif </a:t>
            </a:r>
          </a:p>
          <a:p>
            <a:r>
              <a:rPr lang="fr-FR" dirty="0" err="1"/>
              <a:t>Demi-poing</a:t>
            </a:r>
            <a:endParaRPr lang="fr-FR" dirty="0"/>
          </a:p>
          <a:p>
            <a:r>
              <a:rPr lang="fr-FR" dirty="0"/>
              <a:t>En progression toutes les semaines pour atteindre la paume</a:t>
            </a:r>
          </a:p>
          <a:p>
            <a:r>
              <a:rPr lang="fr-FR" dirty="0"/>
              <a:t>Dissociation FSD/FPD en crochet</a:t>
            </a:r>
          </a:p>
          <a:p>
            <a:pPr marL="0" indent="0">
              <a:buNone/>
            </a:pPr>
            <a:endParaRPr lang="fr-FR" dirty="0"/>
          </a:p>
        </p:txBody>
      </p:sp>
      <p:cxnSp>
        <p:nvCxnSpPr>
          <p:cNvPr id="5" name="Connecteur droit avec flèche 4">
            <a:extLst>
              <a:ext uri="{FF2B5EF4-FFF2-40B4-BE49-F238E27FC236}">
                <a16:creationId xmlns:a16="http://schemas.microsoft.com/office/drawing/2014/main" id="{EE1D73F4-25F4-BD8E-B1D5-A6F05E225625}"/>
              </a:ext>
            </a:extLst>
          </p:cNvPr>
          <p:cNvCxnSpPr/>
          <p:nvPr/>
        </p:nvCxnSpPr>
        <p:spPr>
          <a:xfrm>
            <a:off x="4155622" y="2571750"/>
            <a:ext cx="498021"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6" name="AutoShape 2" descr="Image générée : Main focus sur la main ouverte">
            <a:extLst>
              <a:ext uri="{FF2B5EF4-FFF2-40B4-BE49-F238E27FC236}">
                <a16:creationId xmlns:a16="http://schemas.microsoft.com/office/drawing/2014/main" id="{04FB38A6-29C1-103C-E496-211640CB46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Main focus sur la main ouverte">
            <a:extLst>
              <a:ext uri="{FF2B5EF4-FFF2-40B4-BE49-F238E27FC236}">
                <a16:creationId xmlns:a16="http://schemas.microsoft.com/office/drawing/2014/main" id="{2F248E8B-52AD-124A-CFCE-40FA92B9E58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Image 11">
            <a:extLst>
              <a:ext uri="{FF2B5EF4-FFF2-40B4-BE49-F238E27FC236}">
                <a16:creationId xmlns:a16="http://schemas.microsoft.com/office/drawing/2014/main" id="{3C2662B4-3B0D-C2C7-06E8-E3800FC52030}"/>
              </a:ext>
            </a:extLst>
          </p:cNvPr>
          <p:cNvPicPr>
            <a:picLocks noChangeAspect="1"/>
          </p:cNvPicPr>
          <p:nvPr/>
        </p:nvPicPr>
        <p:blipFill>
          <a:blip r:embed="rId2"/>
          <a:srcRect l="7879" r="4963"/>
          <a:stretch/>
        </p:blipFill>
        <p:spPr>
          <a:xfrm>
            <a:off x="10067940" y="222311"/>
            <a:ext cx="1686782" cy="1776449"/>
          </a:xfrm>
          <a:prstGeom prst="rect">
            <a:avLst/>
          </a:prstGeom>
        </p:spPr>
      </p:pic>
      <p:pic>
        <p:nvPicPr>
          <p:cNvPr id="14" name="Image 13">
            <a:extLst>
              <a:ext uri="{FF2B5EF4-FFF2-40B4-BE49-F238E27FC236}">
                <a16:creationId xmlns:a16="http://schemas.microsoft.com/office/drawing/2014/main" id="{9077871A-3ABA-AB59-7D34-7962B9498450}"/>
              </a:ext>
            </a:extLst>
          </p:cNvPr>
          <p:cNvPicPr>
            <a:picLocks noChangeAspect="1"/>
          </p:cNvPicPr>
          <p:nvPr/>
        </p:nvPicPr>
        <p:blipFill>
          <a:blip r:embed="rId3"/>
          <a:stretch>
            <a:fillRect/>
          </a:stretch>
        </p:blipFill>
        <p:spPr>
          <a:xfrm>
            <a:off x="10144866" y="4859241"/>
            <a:ext cx="1609855" cy="1957819"/>
          </a:xfrm>
          <a:prstGeom prst="rect">
            <a:avLst/>
          </a:prstGeom>
        </p:spPr>
      </p:pic>
      <p:pic>
        <p:nvPicPr>
          <p:cNvPr id="16" name="Image 15">
            <a:extLst>
              <a:ext uri="{FF2B5EF4-FFF2-40B4-BE49-F238E27FC236}">
                <a16:creationId xmlns:a16="http://schemas.microsoft.com/office/drawing/2014/main" id="{21B6EEE6-1E9E-EAA6-8B6D-9FE88FEFB41A}"/>
              </a:ext>
            </a:extLst>
          </p:cNvPr>
          <p:cNvPicPr>
            <a:picLocks noChangeAspect="1"/>
          </p:cNvPicPr>
          <p:nvPr/>
        </p:nvPicPr>
        <p:blipFill>
          <a:blip r:embed="rId4"/>
          <a:srcRect t="7409"/>
          <a:stretch/>
        </p:blipFill>
        <p:spPr>
          <a:xfrm>
            <a:off x="10067940" y="2409411"/>
            <a:ext cx="1686782" cy="1809594"/>
          </a:xfrm>
          <a:prstGeom prst="rect">
            <a:avLst/>
          </a:prstGeom>
        </p:spPr>
      </p:pic>
    </p:spTree>
    <p:extLst>
      <p:ext uri="{BB962C8B-B14F-4D97-AF65-F5344CB8AC3E}">
        <p14:creationId xmlns:p14="http://schemas.microsoft.com/office/powerpoint/2010/main" val="5857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4C365B-D84F-8B36-68AC-1D096CAE95BE}"/>
              </a:ext>
            </a:extLst>
          </p:cNvPr>
          <p:cNvSpPr>
            <a:spLocks noGrp="1"/>
          </p:cNvSpPr>
          <p:nvPr>
            <p:ph type="title"/>
          </p:nvPr>
        </p:nvSpPr>
        <p:spPr/>
        <p:txBody>
          <a:bodyPr/>
          <a:lstStyle/>
          <a:p>
            <a:pPr algn="ctr"/>
            <a:r>
              <a:rPr lang="fr-FR" dirty="0"/>
              <a:t>Auto-rééducation</a:t>
            </a:r>
          </a:p>
        </p:txBody>
      </p:sp>
      <p:sp>
        <p:nvSpPr>
          <p:cNvPr id="3" name="Espace réservé du contenu 2">
            <a:extLst>
              <a:ext uri="{FF2B5EF4-FFF2-40B4-BE49-F238E27FC236}">
                <a16:creationId xmlns:a16="http://schemas.microsoft.com/office/drawing/2014/main" id="{B4ADD724-9FBE-508F-8676-E5B4C21ED1A2}"/>
              </a:ext>
            </a:extLst>
          </p:cNvPr>
          <p:cNvSpPr>
            <a:spLocks noGrp="1"/>
          </p:cNvSpPr>
          <p:nvPr>
            <p:ph idx="1"/>
          </p:nvPr>
        </p:nvSpPr>
        <p:spPr/>
        <p:txBody>
          <a:bodyPr/>
          <a:lstStyle/>
          <a:p>
            <a:r>
              <a:rPr lang="fr-FR" b="1" dirty="0"/>
              <a:t>Fréquence ++ / Intensité --</a:t>
            </a:r>
          </a:p>
          <a:p>
            <a:pPr marL="0" indent="0">
              <a:buNone/>
            </a:pPr>
            <a:r>
              <a:rPr lang="fr-FR" i="1" dirty="0"/>
              <a:t>Entre 6 et 10 fois par jour – 10 </a:t>
            </a:r>
            <a:r>
              <a:rPr lang="fr-FR" i="1" dirty="0" err="1"/>
              <a:t>mvts</a:t>
            </a:r>
            <a:endParaRPr lang="fr-FR" i="1" dirty="0"/>
          </a:p>
          <a:p>
            <a:pPr marL="0" indent="0">
              <a:buNone/>
            </a:pPr>
            <a:r>
              <a:rPr lang="fr-FR" dirty="0"/>
              <a:t>      A adapter pour ne pas relancer l’inflammation</a:t>
            </a:r>
          </a:p>
          <a:p>
            <a:pPr marL="0" indent="0">
              <a:buNone/>
            </a:pPr>
            <a:r>
              <a:rPr lang="fr-FR" dirty="0"/>
              <a:t>Auto-mob passive doigt par doigt puis en global</a:t>
            </a:r>
          </a:p>
          <a:p>
            <a:pPr marL="0" indent="0">
              <a:buNone/>
            </a:pPr>
            <a:r>
              <a:rPr lang="fr-FR" dirty="0"/>
              <a:t>Extension active dans l’attelle/retour passif</a:t>
            </a:r>
          </a:p>
          <a:p>
            <a:pPr marL="0" indent="0">
              <a:buNone/>
            </a:pPr>
            <a:r>
              <a:rPr lang="fr-FR" dirty="0" err="1"/>
              <a:t>Demi-poing</a:t>
            </a:r>
            <a:r>
              <a:rPr lang="fr-FR" dirty="0"/>
              <a:t> </a:t>
            </a:r>
          </a:p>
          <a:p>
            <a:endParaRPr lang="fr-FR" dirty="0"/>
          </a:p>
          <a:p>
            <a:endParaRPr lang="fr-FR" dirty="0"/>
          </a:p>
        </p:txBody>
      </p:sp>
      <p:pic>
        <p:nvPicPr>
          <p:cNvPr id="4" name="Picture 2" descr="22160">
            <a:extLst>
              <a:ext uri="{FF2B5EF4-FFF2-40B4-BE49-F238E27FC236}">
                <a16:creationId xmlns:a16="http://schemas.microsoft.com/office/drawing/2014/main" id="{BB768BE6-7767-7D10-A775-25AF187B9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2880201"/>
            <a:ext cx="354589" cy="3545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AB9DDD6-CA6B-37B2-8019-A4C5D194C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581" y="495252"/>
            <a:ext cx="3010929" cy="226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F7607195-5C43-DF19-F225-DA42D86F0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48" y="3160405"/>
            <a:ext cx="2548386" cy="340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943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ture fléchisseur – L'Orthesiste.fr">
            <a:extLst>
              <a:ext uri="{FF2B5EF4-FFF2-40B4-BE49-F238E27FC236}">
                <a16:creationId xmlns:a16="http://schemas.microsoft.com/office/drawing/2014/main" id="{A7580E72-70BF-520C-6A24-FEA1E5A2BF2C}"/>
              </a:ext>
            </a:extLst>
          </p:cNvPr>
          <p:cNvPicPr>
            <a:picLocks noChangeAspect="1" noChangeArrowheads="1"/>
          </p:cNvPicPr>
          <p:nvPr/>
        </p:nvPicPr>
        <p:blipFill>
          <a:blip r:embed="rId3">
            <a:alphaModFix amt="61000"/>
            <a:extLst>
              <a:ext uri="{28A0092B-C50C-407E-A947-70E740481C1C}">
                <a14:useLocalDpi xmlns:a14="http://schemas.microsoft.com/office/drawing/2010/main" val="0"/>
              </a:ext>
            </a:extLst>
          </a:blip>
          <a:srcRect/>
          <a:stretch>
            <a:fillRect/>
          </a:stretch>
        </p:blipFill>
        <p:spPr bwMode="auto">
          <a:xfrm rot="5400000">
            <a:off x="1473993" y="-2259806"/>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F2F5AAE5-FFC0-0756-4804-3A98EC1D03A5}"/>
              </a:ext>
            </a:extLst>
          </p:cNvPr>
          <p:cNvSpPr>
            <a:spLocks noGrp="1"/>
          </p:cNvSpPr>
          <p:nvPr>
            <p:ph type="ctrTitle"/>
          </p:nvPr>
        </p:nvSpPr>
        <p:spPr/>
        <p:txBody>
          <a:bodyPr/>
          <a:lstStyle/>
          <a:p>
            <a:r>
              <a:rPr lang="fr-FR" dirty="0"/>
              <a:t>ORTHESES</a:t>
            </a:r>
          </a:p>
        </p:txBody>
      </p:sp>
      <p:sp>
        <p:nvSpPr>
          <p:cNvPr id="3" name="Sous-titre 2">
            <a:extLst>
              <a:ext uri="{FF2B5EF4-FFF2-40B4-BE49-F238E27FC236}">
                <a16:creationId xmlns:a16="http://schemas.microsoft.com/office/drawing/2014/main" id="{867D0535-6B3B-DCA3-E070-6EF50ED61B13}"/>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396339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CA827-7F06-FBA9-5490-FDA3F15724A1}"/>
              </a:ext>
            </a:extLst>
          </p:cNvPr>
          <p:cNvSpPr>
            <a:spLocks noGrp="1"/>
          </p:cNvSpPr>
          <p:nvPr>
            <p:ph type="title"/>
          </p:nvPr>
        </p:nvSpPr>
        <p:spPr/>
        <p:txBody>
          <a:bodyPr/>
          <a:lstStyle/>
          <a:p>
            <a:pPr algn="ctr"/>
            <a:r>
              <a:rPr lang="en" dirty="0"/>
              <a:t>Les fléchisseurs : Chronologie</a:t>
            </a:r>
            <a:endParaRPr lang="fr-FR" dirty="0"/>
          </a:p>
        </p:txBody>
      </p:sp>
      <p:sp>
        <p:nvSpPr>
          <p:cNvPr id="3" name="Espace réservé du contenu 2">
            <a:extLst>
              <a:ext uri="{FF2B5EF4-FFF2-40B4-BE49-F238E27FC236}">
                <a16:creationId xmlns:a16="http://schemas.microsoft.com/office/drawing/2014/main" id="{1640894F-20AB-447F-2DD5-22BCD99B5F85}"/>
              </a:ext>
            </a:extLst>
          </p:cNvPr>
          <p:cNvSpPr>
            <a:spLocks noGrp="1"/>
          </p:cNvSpPr>
          <p:nvPr>
            <p:ph idx="1"/>
          </p:nvPr>
        </p:nvSpPr>
        <p:spPr>
          <a:xfrm>
            <a:off x="838200" y="1825624"/>
            <a:ext cx="10515600" cy="4854381"/>
          </a:xfrm>
        </p:spPr>
        <p:txBody>
          <a:bodyPr>
            <a:normAutofit/>
          </a:bodyPr>
          <a:lstStyle/>
          <a:p>
            <a:r>
              <a:rPr lang="fr-FR" sz="2000" dirty="0"/>
              <a:t>L’évolution de la main ne résulte pas seulement des progrès des matériaux, mais surtout d’une évolution de l’immobilisation protectrice  vers la mobilisation protégée, rendue possible par les avancées de la chirurgie des tendons, de la biomécanique de la main, et de la confiance pluri disciplinaire.</a:t>
            </a:r>
            <a:endParaRPr lang="fr-FR" sz="2000" b="1" dirty="0">
              <a:solidFill>
                <a:srgbClr val="1F1F1F"/>
              </a:solidFill>
            </a:endParaRPr>
          </a:p>
          <a:p>
            <a:pPr marL="609585" indent="-423323">
              <a:buClr>
                <a:srgbClr val="1F1F1F"/>
              </a:buClr>
              <a:buSzPts val="1400"/>
              <a:buChar char="-"/>
            </a:pPr>
            <a:r>
              <a:rPr lang="fr-FR" sz="2000" b="1" dirty="0">
                <a:solidFill>
                  <a:srgbClr val="1F1F1F"/>
                </a:solidFill>
              </a:rPr>
              <a:t>Antiquité: </a:t>
            </a:r>
            <a:r>
              <a:rPr lang="fr-FR" sz="2000" dirty="0">
                <a:solidFill>
                  <a:srgbClr val="1F1F1F"/>
                </a:solidFill>
              </a:rPr>
              <a:t>Bois / Roseaux / Bandes de lin / Immobilisation</a:t>
            </a:r>
          </a:p>
          <a:p>
            <a:pPr marL="609585" indent="-423323">
              <a:buClr>
                <a:srgbClr val="1F1F1F"/>
              </a:buClr>
              <a:buSzPts val="1400"/>
              <a:buChar char="-"/>
            </a:pPr>
            <a:r>
              <a:rPr lang="fr-FR" sz="2000" b="1" dirty="0">
                <a:solidFill>
                  <a:srgbClr val="1F1F1F"/>
                </a:solidFill>
              </a:rPr>
              <a:t>Moyen-Age: </a:t>
            </a:r>
            <a:r>
              <a:rPr lang="fr-FR" sz="2000" dirty="0">
                <a:solidFill>
                  <a:srgbClr val="1F1F1F"/>
                </a:solidFill>
              </a:rPr>
              <a:t>Planchette en bois / cuir / Acier / Aluminium</a:t>
            </a:r>
          </a:p>
          <a:p>
            <a:pPr marL="609585" indent="-423323">
              <a:buClr>
                <a:srgbClr val="1F1F1F"/>
              </a:buClr>
              <a:buSzPts val="1400"/>
              <a:buChar char="-"/>
            </a:pPr>
            <a:endParaRPr lang="fr-FR" sz="2000" dirty="0">
              <a:solidFill>
                <a:srgbClr val="1F1F1F"/>
              </a:solidFill>
            </a:endParaRPr>
          </a:p>
          <a:p>
            <a:pPr marL="609585" indent="-423323">
              <a:buClr>
                <a:srgbClr val="1F1F1F"/>
              </a:buClr>
              <a:buSzPts val="1400"/>
              <a:buChar char="-"/>
            </a:pPr>
            <a:endParaRPr lang="fr-FR" sz="2000" dirty="0">
              <a:solidFill>
                <a:srgbClr val="1F1F1F"/>
              </a:solidFill>
            </a:endParaRPr>
          </a:p>
          <a:p>
            <a:pPr marL="609585" indent="-423323">
              <a:buClr>
                <a:srgbClr val="1F1F1F"/>
              </a:buClr>
              <a:buSzPts val="1400"/>
              <a:buChar char="-"/>
            </a:pPr>
            <a:endParaRPr lang="fr-FR" sz="2000" dirty="0">
              <a:solidFill>
                <a:srgbClr val="1F1F1F"/>
              </a:solidFill>
            </a:endParaRPr>
          </a:p>
          <a:p>
            <a:pPr marL="186262" indent="0">
              <a:buClr>
                <a:srgbClr val="1F1F1F"/>
              </a:buClr>
              <a:buSzPts val="1400"/>
              <a:buNone/>
            </a:pPr>
            <a:endParaRPr lang="fr-FR" sz="2000" dirty="0">
              <a:solidFill>
                <a:srgbClr val="1F1F1F"/>
              </a:solidFill>
            </a:endParaRPr>
          </a:p>
          <a:p>
            <a:pPr marL="186262" indent="0">
              <a:buClr>
                <a:srgbClr val="1F1F1F"/>
              </a:buClr>
              <a:buSzPts val="1400"/>
              <a:buNone/>
            </a:pPr>
            <a:endParaRPr lang="fr-FR" sz="2000" dirty="0">
              <a:solidFill>
                <a:srgbClr val="1F1F1F"/>
              </a:solidFill>
            </a:endParaRPr>
          </a:p>
          <a:p>
            <a:pPr marL="186262" indent="0">
              <a:buClr>
                <a:srgbClr val="1F1F1F"/>
              </a:buClr>
              <a:buSzPts val="1400"/>
              <a:buNone/>
            </a:pPr>
            <a:endParaRPr lang="fr-FR" sz="2000" dirty="0">
              <a:solidFill>
                <a:srgbClr val="1F1F1F"/>
              </a:solidFill>
            </a:endParaRPr>
          </a:p>
          <a:p>
            <a:r>
              <a:rPr lang="fr-FR" sz="2000" dirty="0"/>
              <a:t>Puis, naissance de la chirurgie moderne à partir de 1960</a:t>
            </a:r>
          </a:p>
        </p:txBody>
      </p:sp>
      <p:pic>
        <p:nvPicPr>
          <p:cNvPr id="4" name="Google Shape;275;p33" title="Capture d'écran 2026-06-19 183125.png">
            <a:extLst>
              <a:ext uri="{FF2B5EF4-FFF2-40B4-BE49-F238E27FC236}">
                <a16:creationId xmlns:a16="http://schemas.microsoft.com/office/drawing/2014/main" id="{6C44B112-C2B8-1C87-BEBB-2E70F5D0CF76}"/>
              </a:ext>
            </a:extLst>
          </p:cNvPr>
          <p:cNvPicPr preferRelativeResize="0"/>
          <p:nvPr/>
        </p:nvPicPr>
        <p:blipFill>
          <a:blip r:embed="rId2">
            <a:alphaModFix/>
          </a:blip>
          <a:stretch>
            <a:fillRect/>
          </a:stretch>
        </p:blipFill>
        <p:spPr>
          <a:xfrm>
            <a:off x="1642215" y="4055269"/>
            <a:ext cx="3007300" cy="1840835"/>
          </a:xfrm>
          <a:prstGeom prst="rect">
            <a:avLst/>
          </a:prstGeom>
          <a:noFill/>
          <a:ln>
            <a:noFill/>
          </a:ln>
        </p:spPr>
      </p:pic>
      <p:pic>
        <p:nvPicPr>
          <p:cNvPr id="5" name="Google Shape;276;p33" title="Capture d'écran 2026-06-19 183427.png">
            <a:extLst>
              <a:ext uri="{FF2B5EF4-FFF2-40B4-BE49-F238E27FC236}">
                <a16:creationId xmlns:a16="http://schemas.microsoft.com/office/drawing/2014/main" id="{1CCA03D7-8AAE-0AE3-2F8F-873BD9EC5176}"/>
              </a:ext>
            </a:extLst>
          </p:cNvPr>
          <p:cNvPicPr preferRelativeResize="0"/>
          <p:nvPr/>
        </p:nvPicPr>
        <p:blipFill>
          <a:blip r:embed="rId3">
            <a:alphaModFix/>
          </a:blip>
          <a:stretch>
            <a:fillRect/>
          </a:stretch>
        </p:blipFill>
        <p:spPr>
          <a:xfrm>
            <a:off x="7153731" y="3973121"/>
            <a:ext cx="2914463" cy="2116815"/>
          </a:xfrm>
          <a:prstGeom prst="rect">
            <a:avLst/>
          </a:prstGeom>
          <a:noFill/>
          <a:ln>
            <a:noFill/>
          </a:ln>
        </p:spPr>
      </p:pic>
    </p:spTree>
    <p:extLst>
      <p:ext uri="{BB962C8B-B14F-4D97-AF65-F5344CB8AC3E}">
        <p14:creationId xmlns:p14="http://schemas.microsoft.com/office/powerpoint/2010/main" val="1633506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84;p34" title="Capture d'écran 2026-06-19 184757.png">
            <a:extLst>
              <a:ext uri="{FF2B5EF4-FFF2-40B4-BE49-F238E27FC236}">
                <a16:creationId xmlns:a16="http://schemas.microsoft.com/office/drawing/2014/main" id="{5C30E866-4C8F-1420-EFE4-7275F1119D3A}"/>
              </a:ext>
            </a:extLst>
          </p:cNvPr>
          <p:cNvPicPr preferRelativeResize="0"/>
          <p:nvPr/>
        </p:nvPicPr>
        <p:blipFill>
          <a:blip r:embed="rId2">
            <a:alphaModFix/>
          </a:blip>
          <a:stretch>
            <a:fillRect/>
          </a:stretch>
        </p:blipFill>
        <p:spPr>
          <a:xfrm>
            <a:off x="6118104" y="4510098"/>
            <a:ext cx="5862100" cy="1786000"/>
          </a:xfrm>
          <a:prstGeom prst="rect">
            <a:avLst/>
          </a:prstGeom>
          <a:noFill/>
          <a:ln>
            <a:noFill/>
          </a:ln>
        </p:spPr>
      </p:pic>
      <p:sp>
        <p:nvSpPr>
          <p:cNvPr id="2" name="Titre 1">
            <a:extLst>
              <a:ext uri="{FF2B5EF4-FFF2-40B4-BE49-F238E27FC236}">
                <a16:creationId xmlns:a16="http://schemas.microsoft.com/office/drawing/2014/main" id="{57EC530A-8B8E-D993-E333-F88EBCF7EF82}"/>
              </a:ext>
            </a:extLst>
          </p:cNvPr>
          <p:cNvSpPr>
            <a:spLocks noGrp="1"/>
          </p:cNvSpPr>
          <p:nvPr>
            <p:ph type="title"/>
          </p:nvPr>
        </p:nvSpPr>
        <p:spPr/>
        <p:txBody>
          <a:bodyPr/>
          <a:lstStyle/>
          <a:p>
            <a:pPr algn="ctr"/>
            <a:r>
              <a:rPr lang="en" dirty="0"/>
              <a:t>Les fléchisseurs : Chronologie</a:t>
            </a:r>
            <a:endParaRPr lang="fr-FR" dirty="0"/>
          </a:p>
        </p:txBody>
      </p:sp>
      <p:sp>
        <p:nvSpPr>
          <p:cNvPr id="3" name="Espace réservé du contenu 2">
            <a:extLst>
              <a:ext uri="{FF2B5EF4-FFF2-40B4-BE49-F238E27FC236}">
                <a16:creationId xmlns:a16="http://schemas.microsoft.com/office/drawing/2014/main" id="{D2892DDD-EC18-6319-5E4B-17F6C6B3C2EF}"/>
              </a:ext>
            </a:extLst>
          </p:cNvPr>
          <p:cNvSpPr>
            <a:spLocks noGrp="1"/>
          </p:cNvSpPr>
          <p:nvPr>
            <p:ph idx="1"/>
          </p:nvPr>
        </p:nvSpPr>
        <p:spPr/>
        <p:txBody>
          <a:bodyPr>
            <a:normAutofit/>
          </a:bodyPr>
          <a:lstStyle/>
          <a:p>
            <a:pPr marL="0" indent="0">
              <a:lnSpc>
                <a:spcPct val="100000"/>
              </a:lnSpc>
              <a:buNone/>
            </a:pPr>
            <a:r>
              <a:rPr lang="fr-FR" sz="2000" b="1" dirty="0">
                <a:solidFill>
                  <a:srgbClr val="FF0000"/>
                </a:solidFill>
              </a:rPr>
              <a:t>1967 Harold </a:t>
            </a:r>
            <a:r>
              <a:rPr lang="fr-FR" sz="2000" b="1" dirty="0" err="1">
                <a:solidFill>
                  <a:srgbClr val="FF0000"/>
                </a:solidFill>
              </a:rPr>
              <a:t>E</a:t>
            </a:r>
            <a:r>
              <a:rPr lang="fr-FR" sz="2000" dirty="0" err="1">
                <a:solidFill>
                  <a:schemeClr val="dk1"/>
                </a:solidFill>
              </a:rPr>
              <a:t>.</a:t>
            </a:r>
            <a:r>
              <a:rPr lang="fr-FR" sz="2000" b="1" dirty="0" err="1">
                <a:solidFill>
                  <a:srgbClr val="FF0000"/>
                </a:solidFill>
              </a:rPr>
              <a:t>Kleinert</a:t>
            </a:r>
            <a:r>
              <a:rPr lang="fr-FR" sz="2000" b="1" dirty="0">
                <a:solidFill>
                  <a:srgbClr val="FF0000"/>
                </a:solidFill>
              </a:rPr>
              <a:t> : Mobilisation passive</a:t>
            </a:r>
          </a:p>
          <a:p>
            <a:pPr marL="0" indent="0">
              <a:lnSpc>
                <a:spcPct val="100000"/>
              </a:lnSpc>
              <a:buNone/>
            </a:pPr>
            <a:r>
              <a:rPr lang="fr-FR" sz="2000" dirty="0">
                <a:solidFill>
                  <a:schemeClr val="dk1"/>
                </a:solidFill>
              </a:rPr>
              <a:t>Extension active / Flexion passive élastique</a:t>
            </a:r>
          </a:p>
          <a:p>
            <a:pPr marL="0" indent="0">
              <a:lnSpc>
                <a:spcPct val="100000"/>
              </a:lnSpc>
              <a:buNone/>
            </a:pPr>
            <a:endParaRPr lang="fr-FR" sz="2000" dirty="0">
              <a:solidFill>
                <a:schemeClr val="dk1"/>
              </a:solidFill>
            </a:endParaRPr>
          </a:p>
          <a:p>
            <a:pPr marL="0" indent="0">
              <a:lnSpc>
                <a:spcPct val="100000"/>
              </a:lnSpc>
              <a:buNone/>
            </a:pPr>
            <a:r>
              <a:rPr lang="fr-FR" sz="2000" dirty="0">
                <a:solidFill>
                  <a:schemeClr val="dk1"/>
                </a:solidFill>
              </a:rPr>
              <a:t>- </a:t>
            </a:r>
            <a:r>
              <a:rPr lang="fr-FR" sz="2000" b="1" dirty="0">
                <a:solidFill>
                  <a:srgbClr val="FF0000"/>
                </a:solidFill>
              </a:rPr>
              <a:t>1975 Richard J. Duran  : Immobilisation</a:t>
            </a:r>
          </a:p>
          <a:p>
            <a:pPr marL="0" indent="0">
              <a:lnSpc>
                <a:spcPct val="100000"/>
              </a:lnSpc>
              <a:buNone/>
            </a:pPr>
            <a:r>
              <a:rPr lang="fr-FR" sz="2000" dirty="0">
                <a:solidFill>
                  <a:schemeClr val="dk1"/>
                </a:solidFill>
              </a:rPr>
              <a:t>Flexion passive manuelle + extension active</a:t>
            </a:r>
          </a:p>
          <a:p>
            <a:pPr marL="0" indent="0">
              <a:lnSpc>
                <a:spcPct val="100000"/>
              </a:lnSpc>
              <a:buNone/>
            </a:pPr>
            <a:r>
              <a:rPr lang="fr-FR" sz="2000" b="1" dirty="0">
                <a:solidFill>
                  <a:schemeClr val="dk1"/>
                </a:solidFill>
              </a:rPr>
              <a:t>Poignet 20° de flexion / MCP 60° IP 0°</a:t>
            </a:r>
          </a:p>
          <a:p>
            <a:pPr marL="0" indent="0">
              <a:lnSpc>
                <a:spcPct val="100000"/>
              </a:lnSpc>
              <a:buNone/>
            </a:pPr>
            <a:endParaRPr lang="fr-FR" sz="2000" b="1" dirty="0">
              <a:solidFill>
                <a:schemeClr val="dk1"/>
              </a:solidFill>
            </a:endParaRPr>
          </a:p>
          <a:p>
            <a:pPr marL="0" indent="0">
              <a:lnSpc>
                <a:spcPct val="100000"/>
              </a:lnSpc>
              <a:buNone/>
            </a:pPr>
            <a:r>
              <a:rPr lang="fr-FR" sz="2000" b="1" u="sng" dirty="0">
                <a:solidFill>
                  <a:srgbClr val="F1C232"/>
                </a:solidFill>
              </a:rPr>
              <a:t>Potentialise une souffrance au canal carpien</a:t>
            </a:r>
          </a:p>
          <a:p>
            <a:pPr marL="0" indent="0">
              <a:lnSpc>
                <a:spcPct val="100000"/>
              </a:lnSpc>
              <a:buNone/>
            </a:pPr>
            <a:r>
              <a:rPr lang="fr-FR" sz="2000" b="1" u="sng" dirty="0">
                <a:solidFill>
                  <a:srgbClr val="F1C232"/>
                </a:solidFill>
              </a:rPr>
              <a:t>RISQUE D'ADHERENCE ++</a:t>
            </a:r>
            <a:endParaRPr lang="fr-FR" sz="2000" dirty="0"/>
          </a:p>
        </p:txBody>
      </p:sp>
      <p:sp>
        <p:nvSpPr>
          <p:cNvPr id="4" name="ZoneTexte 3">
            <a:extLst>
              <a:ext uri="{FF2B5EF4-FFF2-40B4-BE49-F238E27FC236}">
                <a16:creationId xmlns:a16="http://schemas.microsoft.com/office/drawing/2014/main" id="{F82D5C1B-43CA-9CA9-3F40-262DFF3B35FB}"/>
              </a:ext>
            </a:extLst>
          </p:cNvPr>
          <p:cNvSpPr txBox="1"/>
          <p:nvPr/>
        </p:nvSpPr>
        <p:spPr>
          <a:xfrm>
            <a:off x="258266" y="6296098"/>
            <a:ext cx="11719676" cy="830997"/>
          </a:xfrm>
          <a:prstGeom prst="rect">
            <a:avLst/>
          </a:prstGeom>
          <a:noFill/>
        </p:spPr>
        <p:txBody>
          <a:bodyPr wrap="square" rtlCol="0">
            <a:spAutoFit/>
          </a:bodyPr>
          <a:lstStyle/>
          <a:p>
            <a:pPr marL="0" indent="0">
              <a:lnSpc>
                <a:spcPct val="100000"/>
              </a:lnSpc>
              <a:buNone/>
            </a:pPr>
            <a:r>
              <a:rPr lang="fr-FR" sz="1000" dirty="0" err="1">
                <a:solidFill>
                  <a:schemeClr val="bg1">
                    <a:lumMod val="65000"/>
                  </a:schemeClr>
                </a:solidFill>
              </a:rPr>
              <a:t>Kleinert</a:t>
            </a:r>
            <a:r>
              <a:rPr lang="fr-FR" sz="1000" dirty="0">
                <a:solidFill>
                  <a:schemeClr val="bg1">
                    <a:lumMod val="65000"/>
                  </a:schemeClr>
                </a:solidFill>
              </a:rPr>
              <a:t> HE, </a:t>
            </a:r>
            <a:r>
              <a:rPr lang="fr-FR" sz="1000" dirty="0" err="1">
                <a:solidFill>
                  <a:schemeClr val="bg1">
                    <a:lumMod val="65000"/>
                  </a:schemeClr>
                </a:solidFill>
              </a:rPr>
              <a:t>Kutz</a:t>
            </a:r>
            <a:r>
              <a:rPr lang="fr-FR" sz="1000" dirty="0">
                <a:solidFill>
                  <a:schemeClr val="bg1">
                    <a:lumMod val="65000"/>
                  </a:schemeClr>
                </a:solidFill>
              </a:rPr>
              <a:t> Je, </a:t>
            </a:r>
            <a:r>
              <a:rPr lang="fr-FR" sz="1000" dirty="0" err="1">
                <a:solidFill>
                  <a:schemeClr val="bg1">
                    <a:lumMod val="65000"/>
                  </a:schemeClr>
                </a:solidFill>
              </a:rPr>
              <a:t>Ashbell</a:t>
            </a:r>
            <a:r>
              <a:rPr lang="fr-FR" sz="1000" dirty="0">
                <a:solidFill>
                  <a:schemeClr val="bg1">
                    <a:lumMod val="65000"/>
                  </a:schemeClr>
                </a:solidFill>
              </a:rPr>
              <a:t> TS, Martinez E. </a:t>
            </a:r>
            <a:r>
              <a:rPr lang="fr-FR" sz="1000" dirty="0" err="1">
                <a:solidFill>
                  <a:schemeClr val="bg1">
                    <a:lumMod val="65000"/>
                  </a:schemeClr>
                </a:solidFill>
              </a:rPr>
              <a:t>Primary</a:t>
            </a:r>
            <a:r>
              <a:rPr lang="fr-FR" sz="1000" dirty="0">
                <a:solidFill>
                  <a:schemeClr val="bg1">
                    <a:lumMod val="65000"/>
                  </a:schemeClr>
                </a:solidFill>
              </a:rPr>
              <a:t> </a:t>
            </a:r>
            <a:r>
              <a:rPr lang="fr-FR" sz="1000" dirty="0" err="1">
                <a:solidFill>
                  <a:schemeClr val="bg1">
                    <a:lumMod val="65000"/>
                  </a:schemeClr>
                </a:solidFill>
              </a:rPr>
              <a:t>repair</a:t>
            </a:r>
            <a:r>
              <a:rPr lang="fr-FR" sz="1000" dirty="0">
                <a:solidFill>
                  <a:schemeClr val="bg1">
                    <a:lumMod val="65000"/>
                  </a:schemeClr>
                </a:solidFill>
              </a:rPr>
              <a:t> of </a:t>
            </a:r>
            <a:r>
              <a:rPr lang="fr-FR" sz="1000" dirty="0" err="1">
                <a:solidFill>
                  <a:schemeClr val="bg1">
                    <a:lumMod val="65000"/>
                  </a:schemeClr>
                </a:solidFill>
              </a:rPr>
              <a:t>lacerated</a:t>
            </a:r>
            <a:r>
              <a:rPr lang="fr-FR" sz="1000" dirty="0">
                <a:solidFill>
                  <a:schemeClr val="bg1">
                    <a:lumMod val="65000"/>
                  </a:schemeClr>
                </a:solidFill>
              </a:rPr>
              <a:t> </a:t>
            </a:r>
            <a:r>
              <a:rPr lang="fr-FR" sz="1000" dirty="0" err="1">
                <a:solidFill>
                  <a:schemeClr val="bg1">
                    <a:lumMod val="65000"/>
                  </a:schemeClr>
                </a:solidFill>
              </a:rPr>
              <a:t>flexor</a:t>
            </a:r>
            <a:r>
              <a:rPr lang="fr-FR" sz="1000" dirty="0">
                <a:solidFill>
                  <a:schemeClr val="bg1">
                    <a:lumMod val="65000"/>
                  </a:schemeClr>
                </a:solidFill>
              </a:rPr>
              <a:t> tendons in ‘ no man’s land’</a:t>
            </a:r>
          </a:p>
          <a:p>
            <a:pPr marL="0" indent="0">
              <a:lnSpc>
                <a:spcPct val="100000"/>
              </a:lnSpc>
              <a:buNone/>
            </a:pPr>
            <a:r>
              <a:rPr lang="fr-FR" sz="1000" dirty="0" err="1">
                <a:solidFill>
                  <a:schemeClr val="bg1">
                    <a:lumMod val="65000"/>
                  </a:schemeClr>
                </a:solidFill>
              </a:rPr>
              <a:t>uran</a:t>
            </a:r>
            <a:r>
              <a:rPr lang="fr-FR" sz="1000" dirty="0">
                <a:solidFill>
                  <a:schemeClr val="bg1">
                    <a:lumMod val="65000"/>
                  </a:schemeClr>
                </a:solidFill>
              </a:rPr>
              <a:t> RE, </a:t>
            </a:r>
            <a:r>
              <a:rPr lang="fr-FR" sz="1000" dirty="0" err="1">
                <a:solidFill>
                  <a:schemeClr val="bg1">
                    <a:lumMod val="65000"/>
                  </a:schemeClr>
                </a:solidFill>
              </a:rPr>
              <a:t>Houser</a:t>
            </a:r>
            <a:r>
              <a:rPr lang="fr-FR" sz="1000" dirty="0">
                <a:solidFill>
                  <a:schemeClr val="bg1">
                    <a:lumMod val="65000"/>
                  </a:schemeClr>
                </a:solidFill>
              </a:rPr>
              <a:t> RG. </a:t>
            </a:r>
            <a:r>
              <a:rPr lang="fr-FR" sz="1000" dirty="0" err="1">
                <a:solidFill>
                  <a:schemeClr val="bg1">
                    <a:lumMod val="65000"/>
                  </a:schemeClr>
                </a:solidFill>
              </a:rPr>
              <a:t>Controlled</a:t>
            </a:r>
            <a:r>
              <a:rPr lang="fr-FR" sz="1000" dirty="0">
                <a:solidFill>
                  <a:schemeClr val="bg1">
                    <a:lumMod val="65000"/>
                  </a:schemeClr>
                </a:solidFill>
              </a:rPr>
              <a:t> passive motion </a:t>
            </a:r>
            <a:r>
              <a:rPr lang="fr-FR" sz="1000" dirty="0" err="1">
                <a:solidFill>
                  <a:schemeClr val="bg1">
                    <a:lumMod val="65000"/>
                  </a:schemeClr>
                </a:solidFill>
              </a:rPr>
              <a:t>following</a:t>
            </a:r>
            <a:r>
              <a:rPr lang="fr-FR" sz="1000" dirty="0">
                <a:solidFill>
                  <a:schemeClr val="bg1">
                    <a:lumMod val="65000"/>
                  </a:schemeClr>
                </a:solidFill>
              </a:rPr>
              <a:t> </a:t>
            </a:r>
            <a:r>
              <a:rPr lang="fr-FR" sz="1000" dirty="0" err="1">
                <a:solidFill>
                  <a:schemeClr val="bg1">
                    <a:lumMod val="65000"/>
                  </a:schemeClr>
                </a:solidFill>
              </a:rPr>
              <a:t>flexor</a:t>
            </a:r>
            <a:r>
              <a:rPr lang="fr-FR" sz="1000" dirty="0">
                <a:solidFill>
                  <a:schemeClr val="bg1">
                    <a:lumMod val="65000"/>
                  </a:schemeClr>
                </a:solidFill>
              </a:rPr>
              <a:t> tendon </a:t>
            </a:r>
            <a:r>
              <a:rPr lang="fr-FR" sz="1000" dirty="0" err="1">
                <a:solidFill>
                  <a:schemeClr val="bg1">
                    <a:lumMod val="65000"/>
                  </a:schemeClr>
                </a:solidFill>
              </a:rPr>
              <a:t>repair</a:t>
            </a:r>
            <a:r>
              <a:rPr lang="fr-FR" sz="1000" dirty="0">
                <a:solidFill>
                  <a:schemeClr val="bg1">
                    <a:lumMod val="65000"/>
                  </a:schemeClr>
                </a:solidFill>
              </a:rPr>
              <a:t> in zones 2 and 3. In: The American </a:t>
            </a:r>
            <a:r>
              <a:rPr lang="fr-FR" sz="1000" dirty="0" err="1">
                <a:solidFill>
                  <a:schemeClr val="bg1">
                    <a:lumMod val="65000"/>
                  </a:schemeClr>
                </a:solidFill>
              </a:rPr>
              <a:t>Academy</a:t>
            </a:r>
            <a:r>
              <a:rPr lang="fr-FR" sz="1000" dirty="0">
                <a:solidFill>
                  <a:schemeClr val="bg1">
                    <a:lumMod val="65000"/>
                  </a:schemeClr>
                </a:solidFill>
              </a:rPr>
              <a:t> of </a:t>
            </a:r>
            <a:r>
              <a:rPr lang="fr-FR" sz="1000" dirty="0" err="1">
                <a:solidFill>
                  <a:schemeClr val="bg1">
                    <a:lumMod val="65000"/>
                  </a:schemeClr>
                </a:solidFill>
              </a:rPr>
              <a:t>Orthopaedic</a:t>
            </a:r>
            <a:r>
              <a:rPr lang="fr-FR" sz="1000" dirty="0">
                <a:solidFill>
                  <a:schemeClr val="bg1">
                    <a:lumMod val="65000"/>
                  </a:schemeClr>
                </a:solidFill>
              </a:rPr>
              <a:t> Surgeons: Symposium on tendon </a:t>
            </a:r>
            <a:r>
              <a:rPr lang="fr-FR" sz="1000" dirty="0" err="1">
                <a:solidFill>
                  <a:schemeClr val="bg1">
                    <a:lumMod val="65000"/>
                  </a:schemeClr>
                </a:solidFill>
              </a:rPr>
              <a:t>surgery</a:t>
            </a:r>
            <a:r>
              <a:rPr lang="fr-FR" sz="1000" dirty="0">
                <a:solidFill>
                  <a:schemeClr val="bg1">
                    <a:lumMod val="65000"/>
                  </a:schemeClr>
                </a:solidFill>
              </a:rPr>
              <a:t> in the hand. </a:t>
            </a:r>
            <a:r>
              <a:rPr lang="fr-FR" sz="1000" dirty="0" err="1">
                <a:solidFill>
                  <a:schemeClr val="bg1">
                    <a:lumMod val="65000"/>
                  </a:schemeClr>
                </a:solidFill>
              </a:rPr>
              <a:t>St.Louis</a:t>
            </a:r>
            <a:r>
              <a:rPr lang="fr-FR" sz="1000" dirty="0">
                <a:solidFill>
                  <a:schemeClr val="bg1">
                    <a:lumMod val="65000"/>
                  </a:schemeClr>
                </a:solidFill>
              </a:rPr>
              <a:t>: Mosby;1975:105-114. </a:t>
            </a:r>
          </a:p>
          <a:p>
            <a:endParaRPr lang="fr-FR" dirty="0"/>
          </a:p>
        </p:txBody>
      </p:sp>
      <p:pic>
        <p:nvPicPr>
          <p:cNvPr id="5" name="Google Shape;283;p34" title="Capture d'écran 2026-06-19 183546.png">
            <a:extLst>
              <a:ext uri="{FF2B5EF4-FFF2-40B4-BE49-F238E27FC236}">
                <a16:creationId xmlns:a16="http://schemas.microsoft.com/office/drawing/2014/main" id="{3B9F037B-089C-6242-FB4B-072A917FB566}"/>
              </a:ext>
            </a:extLst>
          </p:cNvPr>
          <p:cNvPicPr preferRelativeResize="0"/>
          <p:nvPr/>
        </p:nvPicPr>
        <p:blipFill>
          <a:blip r:embed="rId3">
            <a:alphaModFix/>
          </a:blip>
          <a:stretch>
            <a:fillRect/>
          </a:stretch>
        </p:blipFill>
        <p:spPr>
          <a:xfrm>
            <a:off x="7017768" y="1825625"/>
            <a:ext cx="4336032" cy="1824525"/>
          </a:xfrm>
          <a:prstGeom prst="rect">
            <a:avLst/>
          </a:prstGeom>
          <a:noFill/>
          <a:ln>
            <a:noFill/>
          </a:ln>
        </p:spPr>
      </p:pic>
    </p:spTree>
    <p:extLst>
      <p:ext uri="{BB962C8B-B14F-4D97-AF65-F5344CB8AC3E}">
        <p14:creationId xmlns:p14="http://schemas.microsoft.com/office/powerpoint/2010/main" val="2873013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155B7-FC90-8CBC-524D-993ABBB9169F}"/>
              </a:ext>
            </a:extLst>
          </p:cNvPr>
          <p:cNvSpPr>
            <a:spLocks noGrp="1"/>
          </p:cNvSpPr>
          <p:nvPr>
            <p:ph type="title"/>
          </p:nvPr>
        </p:nvSpPr>
        <p:spPr/>
        <p:txBody>
          <a:bodyPr/>
          <a:lstStyle/>
          <a:p>
            <a:pPr algn="ctr"/>
            <a:r>
              <a:rPr lang="en" dirty="0"/>
              <a:t>Les fléchisseurs : Chronologie</a:t>
            </a:r>
            <a:endParaRPr lang="fr-FR" dirty="0"/>
          </a:p>
        </p:txBody>
      </p:sp>
      <p:sp>
        <p:nvSpPr>
          <p:cNvPr id="3" name="Espace réservé du contenu 2">
            <a:extLst>
              <a:ext uri="{FF2B5EF4-FFF2-40B4-BE49-F238E27FC236}">
                <a16:creationId xmlns:a16="http://schemas.microsoft.com/office/drawing/2014/main" id="{712D0DA5-5197-6344-567D-109182483EC8}"/>
              </a:ext>
            </a:extLst>
          </p:cNvPr>
          <p:cNvSpPr>
            <a:spLocks noGrp="1"/>
          </p:cNvSpPr>
          <p:nvPr>
            <p:ph idx="1"/>
          </p:nvPr>
        </p:nvSpPr>
        <p:spPr/>
        <p:txBody>
          <a:bodyPr/>
          <a:lstStyle/>
          <a:p>
            <a:pPr>
              <a:lnSpc>
                <a:spcPct val="100000"/>
              </a:lnSpc>
              <a:buFontTx/>
              <a:buChar char="-"/>
            </a:pPr>
            <a:r>
              <a:rPr lang="fr-FR" sz="2000" dirty="0">
                <a:solidFill>
                  <a:schemeClr val="dk1"/>
                </a:solidFill>
              </a:rPr>
              <a:t>1980 </a:t>
            </a:r>
            <a:r>
              <a:rPr lang="fr-FR" sz="2000" dirty="0" err="1">
                <a:solidFill>
                  <a:schemeClr val="dk1"/>
                </a:solidFill>
              </a:rPr>
              <a:t>Gelberman</a:t>
            </a:r>
            <a:endParaRPr lang="fr-FR" sz="2000" dirty="0">
              <a:solidFill>
                <a:schemeClr val="dk1"/>
              </a:solidFill>
            </a:endParaRPr>
          </a:p>
          <a:p>
            <a:pPr>
              <a:lnSpc>
                <a:spcPct val="100000"/>
              </a:lnSpc>
              <a:buFontTx/>
              <a:buChar char="-"/>
            </a:pPr>
            <a:r>
              <a:rPr lang="fr-FR" sz="2000" dirty="0">
                <a:solidFill>
                  <a:schemeClr val="dk1"/>
                </a:solidFill>
              </a:rPr>
              <a:t>1987 </a:t>
            </a:r>
            <a:r>
              <a:rPr lang="fr-FR" sz="2000" dirty="0" err="1">
                <a:solidFill>
                  <a:schemeClr val="dk1"/>
                </a:solidFill>
              </a:rPr>
              <a:t>Hitchkoch</a:t>
            </a:r>
            <a:endParaRPr lang="fr-FR" sz="4800" dirty="0">
              <a:solidFill>
                <a:schemeClr val="dk1"/>
              </a:solidFill>
            </a:endParaRPr>
          </a:p>
          <a:p>
            <a:pPr>
              <a:lnSpc>
                <a:spcPct val="100000"/>
              </a:lnSpc>
              <a:buFontTx/>
              <a:buChar char="-"/>
            </a:pPr>
            <a:r>
              <a:rPr lang="fr-FR" sz="2800" dirty="0">
                <a:solidFill>
                  <a:srgbClr val="FF0000"/>
                </a:solidFill>
              </a:rPr>
              <a:t>1989 BELFAST:  Small, </a:t>
            </a:r>
            <a:r>
              <a:rPr lang="fr-FR" sz="2800" dirty="0" err="1">
                <a:solidFill>
                  <a:srgbClr val="FF0000"/>
                </a:solidFill>
              </a:rPr>
              <a:t>Brennen</a:t>
            </a:r>
            <a:r>
              <a:rPr lang="fr-FR" sz="2800" dirty="0">
                <a:solidFill>
                  <a:srgbClr val="FF0000"/>
                </a:solidFill>
              </a:rPr>
              <a:t> et Colville (Active + précoce)</a:t>
            </a:r>
            <a:r>
              <a:rPr lang="fr-FR" sz="2800" dirty="0">
                <a:solidFill>
                  <a:schemeClr val="dk1"/>
                </a:solidFill>
              </a:rPr>
              <a:t> </a:t>
            </a:r>
          </a:p>
          <a:p>
            <a:pPr marL="0" indent="0">
              <a:lnSpc>
                <a:spcPct val="100000"/>
              </a:lnSpc>
              <a:buNone/>
            </a:pPr>
            <a:r>
              <a:rPr lang="fr-FR" sz="2000" dirty="0">
                <a:solidFill>
                  <a:schemeClr val="dk1"/>
                </a:solidFill>
              </a:rPr>
              <a:t>     </a:t>
            </a:r>
            <a:r>
              <a:rPr lang="fr-FR" sz="2000" dirty="0">
                <a:solidFill>
                  <a:srgbClr val="FF0000"/>
                </a:solidFill>
              </a:rPr>
              <a:t>POIGNET EN RECTITUDE + </a:t>
            </a:r>
            <a:r>
              <a:rPr lang="fr-FR" sz="2000" dirty="0" err="1">
                <a:solidFill>
                  <a:srgbClr val="FF0000"/>
                </a:solidFill>
              </a:rPr>
              <a:t>Mp</a:t>
            </a:r>
            <a:r>
              <a:rPr lang="fr-FR" sz="2000" dirty="0">
                <a:solidFill>
                  <a:srgbClr val="FF0000"/>
                </a:solidFill>
              </a:rPr>
              <a:t> 50-70°</a:t>
            </a:r>
            <a:endParaRPr lang="fr-FR" sz="1400" dirty="0">
              <a:solidFill>
                <a:schemeClr val="dk1"/>
              </a:solidFill>
            </a:endParaRPr>
          </a:p>
          <a:p>
            <a:endParaRPr lang="fr-FR" dirty="0"/>
          </a:p>
        </p:txBody>
      </p:sp>
      <p:pic>
        <p:nvPicPr>
          <p:cNvPr id="4" name="Google Shape;291;p35">
            <a:extLst>
              <a:ext uri="{FF2B5EF4-FFF2-40B4-BE49-F238E27FC236}">
                <a16:creationId xmlns:a16="http://schemas.microsoft.com/office/drawing/2014/main" id="{1BBBEE22-6409-5CAA-E74A-04AA2EF1C35F}"/>
              </a:ext>
            </a:extLst>
          </p:cNvPr>
          <p:cNvPicPr preferRelativeResize="0"/>
          <p:nvPr/>
        </p:nvPicPr>
        <p:blipFill>
          <a:blip r:embed="rId2">
            <a:alphaModFix/>
          </a:blip>
          <a:srcRect r="1213"/>
          <a:stretch/>
        </p:blipFill>
        <p:spPr>
          <a:xfrm rot="10800000">
            <a:off x="3126472" y="4202052"/>
            <a:ext cx="4272489" cy="1550079"/>
          </a:xfrm>
          <a:prstGeom prst="rect">
            <a:avLst/>
          </a:prstGeom>
          <a:noFill/>
          <a:ln>
            <a:noFill/>
          </a:ln>
        </p:spPr>
      </p:pic>
      <p:sp>
        <p:nvSpPr>
          <p:cNvPr id="5" name="ZoneTexte 4">
            <a:extLst>
              <a:ext uri="{FF2B5EF4-FFF2-40B4-BE49-F238E27FC236}">
                <a16:creationId xmlns:a16="http://schemas.microsoft.com/office/drawing/2014/main" id="{39FBDA12-2EF4-CC0A-69ED-15D4B467A7CE}"/>
              </a:ext>
            </a:extLst>
          </p:cNvPr>
          <p:cNvSpPr txBox="1"/>
          <p:nvPr/>
        </p:nvSpPr>
        <p:spPr>
          <a:xfrm>
            <a:off x="195444" y="6492875"/>
            <a:ext cx="11545173" cy="246221"/>
          </a:xfrm>
          <a:prstGeom prst="rect">
            <a:avLst/>
          </a:prstGeom>
          <a:noFill/>
        </p:spPr>
        <p:txBody>
          <a:bodyPr wrap="square" rtlCol="0">
            <a:spAutoFit/>
          </a:bodyPr>
          <a:lstStyle/>
          <a:p>
            <a:r>
              <a:rPr lang="en" sz="1000" dirty="0">
                <a:solidFill>
                  <a:schemeClr val="bg1">
                    <a:lumMod val="65000"/>
                  </a:schemeClr>
                </a:solidFill>
              </a:rPr>
              <a:t>Small JO, BRENNEN MD, COLVILLE J Early Active Mobilisation Following flexor Tendon repair in Zone 2</a:t>
            </a:r>
            <a:endParaRPr lang="fr-FR" sz="1000" dirty="0">
              <a:solidFill>
                <a:schemeClr val="bg1">
                  <a:lumMod val="65000"/>
                </a:schemeClr>
              </a:solidFill>
            </a:endParaRPr>
          </a:p>
        </p:txBody>
      </p:sp>
    </p:spTree>
    <p:extLst>
      <p:ext uri="{BB962C8B-B14F-4D97-AF65-F5344CB8AC3E}">
        <p14:creationId xmlns:p14="http://schemas.microsoft.com/office/powerpoint/2010/main" val="194124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632E5-46F9-F6DA-3612-4C72E34D3983}"/>
              </a:ext>
            </a:extLst>
          </p:cNvPr>
          <p:cNvSpPr>
            <a:spLocks noGrp="1"/>
          </p:cNvSpPr>
          <p:nvPr>
            <p:ph type="title"/>
          </p:nvPr>
        </p:nvSpPr>
        <p:spPr/>
        <p:txBody>
          <a:bodyPr/>
          <a:lstStyle/>
          <a:p>
            <a:pPr algn="ctr"/>
            <a:r>
              <a:rPr lang="en" dirty="0"/>
              <a:t>Les fléchisseurs : Chronologie</a:t>
            </a:r>
            <a:endParaRPr lang="fr-FR" dirty="0"/>
          </a:p>
        </p:txBody>
      </p:sp>
      <p:sp>
        <p:nvSpPr>
          <p:cNvPr id="3" name="Espace réservé du contenu 2">
            <a:extLst>
              <a:ext uri="{FF2B5EF4-FFF2-40B4-BE49-F238E27FC236}">
                <a16:creationId xmlns:a16="http://schemas.microsoft.com/office/drawing/2014/main" id="{B4F4063E-7576-4A84-3565-71263EB8BE45}"/>
              </a:ext>
            </a:extLst>
          </p:cNvPr>
          <p:cNvSpPr>
            <a:spLocks noGrp="1"/>
          </p:cNvSpPr>
          <p:nvPr>
            <p:ph idx="1"/>
          </p:nvPr>
        </p:nvSpPr>
        <p:spPr>
          <a:xfrm>
            <a:off x="838200" y="1776811"/>
            <a:ext cx="10515600" cy="3416470"/>
          </a:xfrm>
        </p:spPr>
        <p:txBody>
          <a:bodyPr>
            <a:normAutofit fontScale="62500" lnSpcReduction="20000"/>
          </a:bodyPr>
          <a:lstStyle/>
          <a:p>
            <a:r>
              <a:rPr lang="fr-FR" sz="2600" b="1" u="sng" dirty="0"/>
              <a:t>Avantages du poignet  30° flexion au poignet 0°</a:t>
            </a:r>
          </a:p>
          <a:p>
            <a:r>
              <a:rPr lang="fr-FR" sz="2600" dirty="0"/>
              <a:t>Meilleure excursion du tendon </a:t>
            </a:r>
          </a:p>
          <a:p>
            <a:r>
              <a:rPr lang="fr-FR" sz="2600" dirty="0"/>
              <a:t>Meilleur glissement sous les poulies</a:t>
            </a:r>
          </a:p>
          <a:p>
            <a:r>
              <a:rPr lang="fr-FR" sz="2600" dirty="0"/>
              <a:t>Moins d’Adhérences</a:t>
            </a:r>
          </a:p>
          <a:p>
            <a:r>
              <a:rPr lang="fr-FR" sz="2600" dirty="0"/>
              <a:t>Récupération plus rapide des amplitudes / Retour fonctionnel plus précoce</a:t>
            </a:r>
          </a:p>
          <a:p>
            <a:r>
              <a:rPr lang="fr-FR" sz="2400" dirty="0"/>
              <a:t>Diminution du WOF par la détente des extenseurs</a:t>
            </a:r>
          </a:p>
          <a:p>
            <a:endParaRPr lang="fr-FR" sz="2600" dirty="0"/>
          </a:p>
          <a:p>
            <a:r>
              <a:rPr lang="fr-FR" sz="2600" b="1" dirty="0">
                <a:solidFill>
                  <a:srgbClr val="FF0000"/>
                </a:solidFill>
              </a:rPr>
              <a:t>COVILLE ne veut plus protéger la suture, mais contrôler la suture via les mouvements, cette idée annonce les protocoles modernes :</a:t>
            </a:r>
          </a:p>
          <a:p>
            <a:pPr marL="0" indent="0">
              <a:lnSpc>
                <a:spcPct val="120000"/>
              </a:lnSpc>
              <a:spcBef>
                <a:spcPts val="600"/>
              </a:spcBef>
              <a:buNone/>
            </a:pPr>
            <a:br>
              <a:rPr lang="fr-FR" sz="3800" dirty="0">
                <a:solidFill>
                  <a:schemeClr val="dk1"/>
                </a:solidFill>
              </a:rPr>
            </a:br>
            <a:endParaRPr lang="fr-FR" sz="3800" dirty="0"/>
          </a:p>
        </p:txBody>
      </p:sp>
      <p:sp>
        <p:nvSpPr>
          <p:cNvPr id="6" name="ZoneTexte 5">
            <a:extLst>
              <a:ext uri="{FF2B5EF4-FFF2-40B4-BE49-F238E27FC236}">
                <a16:creationId xmlns:a16="http://schemas.microsoft.com/office/drawing/2014/main" id="{4EC3BAA0-57BA-63A6-CA5F-C43291AA5509}"/>
              </a:ext>
            </a:extLst>
          </p:cNvPr>
          <p:cNvSpPr txBox="1"/>
          <p:nvPr/>
        </p:nvSpPr>
        <p:spPr>
          <a:xfrm>
            <a:off x="6358919" y="4461550"/>
            <a:ext cx="5458479" cy="2031325"/>
          </a:xfrm>
          <a:prstGeom prst="rect">
            <a:avLst/>
          </a:prstGeom>
          <a:noFill/>
        </p:spPr>
        <p:txBody>
          <a:bodyPr wrap="square" rtlCol="0">
            <a:spAutoFit/>
          </a:bodyPr>
          <a:lstStyle/>
          <a:p>
            <a:pPr marL="285750" indent="-285750">
              <a:buClr>
                <a:schemeClr val="dk1"/>
              </a:buClr>
              <a:buSzPts val="1100"/>
              <a:buFont typeface="Wingdings" panose="05000000000000000000" pitchFamily="2" charset="2"/>
              <a:buChar char="ü"/>
            </a:pPr>
            <a:r>
              <a:rPr lang="fr-FR" sz="1800" dirty="0">
                <a:solidFill>
                  <a:schemeClr val="dk1"/>
                </a:solidFill>
              </a:rPr>
              <a:t>2001 Consensus international IFSHT</a:t>
            </a:r>
            <a:endParaRPr lang="fr-FR" dirty="0">
              <a:solidFill>
                <a:schemeClr val="dk1"/>
              </a:solidFill>
            </a:endParaRPr>
          </a:p>
          <a:p>
            <a:pPr marL="285750" indent="-285750">
              <a:buClr>
                <a:schemeClr val="dk1"/>
              </a:buClr>
              <a:buSzPts val="1100"/>
              <a:buFont typeface="Wingdings" panose="05000000000000000000" pitchFamily="2" charset="2"/>
              <a:buChar char="ü"/>
            </a:pPr>
            <a:r>
              <a:rPr lang="fr-FR" sz="1800" dirty="0">
                <a:solidFill>
                  <a:schemeClr val="dk1"/>
                </a:solidFill>
              </a:rPr>
              <a:t> 2011-2016 Saint John ! </a:t>
            </a:r>
            <a:r>
              <a:rPr lang="fr-FR" sz="1800" dirty="0">
                <a:solidFill>
                  <a:srgbClr val="00B050"/>
                </a:solidFill>
              </a:rPr>
              <a:t>Extension du poignet de 20 à 45° selon les phases </a:t>
            </a:r>
            <a:r>
              <a:rPr lang="fr-FR" sz="1800" dirty="0" err="1">
                <a:solidFill>
                  <a:srgbClr val="00B050"/>
                </a:solidFill>
              </a:rPr>
              <a:t>True</a:t>
            </a:r>
            <a:r>
              <a:rPr lang="fr-FR" sz="1800" dirty="0">
                <a:solidFill>
                  <a:srgbClr val="00B050"/>
                </a:solidFill>
              </a:rPr>
              <a:t> Active motion</a:t>
            </a:r>
            <a:endParaRPr lang="fr-FR" dirty="0">
              <a:solidFill>
                <a:srgbClr val="00B050"/>
              </a:solidFill>
            </a:endParaRPr>
          </a:p>
          <a:p>
            <a:pPr marL="285750" indent="-285750">
              <a:buClr>
                <a:schemeClr val="dk1"/>
              </a:buClr>
              <a:buSzPts val="1100"/>
              <a:buFont typeface="Wingdings" panose="05000000000000000000" pitchFamily="2" charset="2"/>
              <a:buChar char="ü"/>
            </a:pPr>
            <a:r>
              <a:rPr lang="fr-FR" sz="1800" dirty="0">
                <a:solidFill>
                  <a:srgbClr val="FF0000"/>
                </a:solidFill>
              </a:rPr>
              <a:t>2014  Manchester - </a:t>
            </a:r>
            <a:r>
              <a:rPr lang="fr-FR" sz="1800" dirty="0">
                <a:solidFill>
                  <a:srgbClr val="00B050"/>
                </a:solidFill>
              </a:rPr>
              <a:t>Fiona PECK Poignet libre en extension contrôlée </a:t>
            </a:r>
          </a:p>
          <a:p>
            <a:pPr marL="285750" indent="-285750">
              <a:buClr>
                <a:schemeClr val="dk1"/>
              </a:buClr>
              <a:buSzPts val="1100"/>
              <a:buFont typeface="Wingdings" panose="05000000000000000000" pitchFamily="2" charset="2"/>
              <a:buChar char="ü"/>
            </a:pPr>
            <a:r>
              <a:rPr lang="fr-FR" sz="1800" dirty="0">
                <a:solidFill>
                  <a:schemeClr val="dk1"/>
                </a:solidFill>
              </a:rPr>
              <a:t>2025 Protocol Indien</a:t>
            </a:r>
            <a:endParaRPr lang="fr-FR" sz="1800" u="sng" dirty="0">
              <a:solidFill>
                <a:srgbClr val="FF0000"/>
              </a:solidFill>
            </a:endParaRPr>
          </a:p>
          <a:p>
            <a:endParaRPr lang="fr-FR" dirty="0"/>
          </a:p>
        </p:txBody>
      </p:sp>
      <p:sp>
        <p:nvSpPr>
          <p:cNvPr id="7" name="ZoneTexte 6">
            <a:extLst>
              <a:ext uri="{FF2B5EF4-FFF2-40B4-BE49-F238E27FC236}">
                <a16:creationId xmlns:a16="http://schemas.microsoft.com/office/drawing/2014/main" id="{2DE814B5-9549-E298-818D-4BBB1359337C}"/>
              </a:ext>
            </a:extLst>
          </p:cNvPr>
          <p:cNvSpPr txBox="1"/>
          <p:nvPr/>
        </p:nvSpPr>
        <p:spPr>
          <a:xfrm>
            <a:off x="986238" y="4177200"/>
            <a:ext cx="5308406" cy="2640723"/>
          </a:xfrm>
          <a:prstGeom prst="rect">
            <a:avLst/>
          </a:prstGeom>
          <a:noFill/>
        </p:spPr>
        <p:txBody>
          <a:bodyPr wrap="square" rtlCol="0">
            <a:spAutoFit/>
          </a:bodyPr>
          <a:lstStyle/>
          <a:p>
            <a:pPr marL="285750" indent="-285750">
              <a:buFont typeface="Wingdings" panose="05000000000000000000" pitchFamily="2" charset="2"/>
              <a:buChar char="ü"/>
            </a:pPr>
            <a:endParaRPr lang="fr-FR" sz="1800" dirty="0"/>
          </a:p>
          <a:p>
            <a:pPr marL="285750" indent="-285750">
              <a:lnSpc>
                <a:spcPct val="120000"/>
              </a:lnSpc>
              <a:buFont typeface="Wingdings" panose="05000000000000000000" pitchFamily="2" charset="2"/>
              <a:buChar char="ü"/>
            </a:pPr>
            <a:r>
              <a:rPr lang="fr-FR" sz="1800" dirty="0">
                <a:solidFill>
                  <a:schemeClr val="dk1"/>
                </a:solidFill>
              </a:rPr>
              <a:t>1990 Bordeaux ( MFAP )  </a:t>
            </a:r>
          </a:p>
          <a:p>
            <a:pPr marL="285750" indent="-285750">
              <a:lnSpc>
                <a:spcPct val="120000"/>
              </a:lnSpc>
              <a:buFont typeface="Wingdings" panose="05000000000000000000" pitchFamily="2" charset="2"/>
              <a:buChar char="ü"/>
            </a:pPr>
            <a:r>
              <a:rPr lang="fr-FR" sz="1800" dirty="0">
                <a:solidFill>
                  <a:schemeClr val="dk1"/>
                </a:solidFill>
              </a:rPr>
              <a:t>1993 Indiana </a:t>
            </a:r>
            <a:r>
              <a:rPr lang="fr-FR" sz="1800" dirty="0">
                <a:solidFill>
                  <a:srgbClr val="00B050"/>
                </a:solidFill>
              </a:rPr>
              <a:t>Mouvement du poignet autorisé par une attelle articulée</a:t>
            </a:r>
          </a:p>
          <a:p>
            <a:pPr marL="285750" indent="-285750">
              <a:lnSpc>
                <a:spcPct val="120000"/>
              </a:lnSpc>
              <a:buFont typeface="Wingdings" panose="05000000000000000000" pitchFamily="2" charset="2"/>
              <a:buChar char="ü"/>
            </a:pPr>
            <a:r>
              <a:rPr lang="fr-FR" sz="1800" dirty="0">
                <a:solidFill>
                  <a:schemeClr val="dk1"/>
                </a:solidFill>
              </a:rPr>
              <a:t>1998 Nantes ( MAP )</a:t>
            </a:r>
          </a:p>
          <a:p>
            <a:pPr marL="285750" indent="-285750">
              <a:lnSpc>
                <a:spcPct val="120000"/>
              </a:lnSpc>
              <a:buFont typeface="Wingdings" panose="05000000000000000000" pitchFamily="2" charset="2"/>
              <a:buChar char="ü"/>
            </a:pPr>
            <a:r>
              <a:rPr lang="fr-FR" sz="1800" dirty="0">
                <a:solidFill>
                  <a:schemeClr val="dk1"/>
                </a:solidFill>
              </a:rPr>
              <a:t> 2000 Pontault Combault ( MAPP )</a:t>
            </a:r>
            <a:br>
              <a:rPr lang="fr-FR" sz="1800" dirty="0">
                <a:solidFill>
                  <a:schemeClr val="dk1"/>
                </a:solidFill>
              </a:rPr>
            </a:br>
            <a:endParaRPr lang="fr-FR" sz="1800" dirty="0"/>
          </a:p>
          <a:p>
            <a:endParaRPr lang="fr-FR" dirty="0"/>
          </a:p>
        </p:txBody>
      </p:sp>
    </p:spTree>
    <p:extLst>
      <p:ext uri="{BB962C8B-B14F-4D97-AF65-F5344CB8AC3E}">
        <p14:creationId xmlns:p14="http://schemas.microsoft.com/office/powerpoint/2010/main" val="413267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2557F-B5AC-1474-DDFE-70A1DAF58C98}"/>
              </a:ext>
            </a:extLst>
          </p:cNvPr>
          <p:cNvSpPr>
            <a:spLocks noGrp="1"/>
          </p:cNvSpPr>
          <p:nvPr>
            <p:ph type="title"/>
          </p:nvPr>
        </p:nvSpPr>
        <p:spPr/>
        <p:txBody>
          <a:bodyPr/>
          <a:lstStyle/>
          <a:p>
            <a:pPr algn="ctr"/>
            <a:r>
              <a:rPr lang="en" dirty="0"/>
              <a:t>Les fléchisseurs : Manchester 2014</a:t>
            </a:r>
            <a:endParaRPr lang="fr-FR" dirty="0"/>
          </a:p>
        </p:txBody>
      </p:sp>
      <p:sp>
        <p:nvSpPr>
          <p:cNvPr id="3" name="Espace réservé du contenu 2">
            <a:extLst>
              <a:ext uri="{FF2B5EF4-FFF2-40B4-BE49-F238E27FC236}">
                <a16:creationId xmlns:a16="http://schemas.microsoft.com/office/drawing/2014/main" id="{C7244663-0892-E582-686F-00E491628CAE}"/>
              </a:ext>
            </a:extLst>
          </p:cNvPr>
          <p:cNvSpPr>
            <a:spLocks noGrp="1"/>
          </p:cNvSpPr>
          <p:nvPr>
            <p:ph idx="1"/>
          </p:nvPr>
        </p:nvSpPr>
        <p:spPr>
          <a:xfrm>
            <a:off x="5263617" y="1686720"/>
            <a:ext cx="6928383" cy="4351338"/>
          </a:xfrm>
        </p:spPr>
        <p:txBody>
          <a:bodyPr>
            <a:normAutofit fontScale="70000" lnSpcReduction="20000"/>
          </a:bodyPr>
          <a:lstStyle/>
          <a:p>
            <a:r>
              <a:rPr lang="fr-FR" sz="2800" b="1" u="sng" dirty="0"/>
              <a:t>Ce type d’attelle nécessite une confiance pluri disciplinaire /  sutures solides / bonne observance</a:t>
            </a:r>
          </a:p>
          <a:p>
            <a:endParaRPr lang="fr-FR" sz="2800" dirty="0"/>
          </a:p>
          <a:p>
            <a:r>
              <a:rPr lang="fr-FR" sz="2800" dirty="0"/>
              <a:t>Port J+5 Post Op / 24h24 6-8 semaines / Kiné dès J+3</a:t>
            </a:r>
          </a:p>
          <a:p>
            <a:endParaRPr lang="fr-FR" sz="2800" dirty="0"/>
          </a:p>
          <a:p>
            <a:r>
              <a:rPr lang="fr-FR" sz="2800" dirty="0"/>
              <a:t>Poignet : Flexion Complète / hyper Extension bloqué à 45°</a:t>
            </a:r>
          </a:p>
          <a:p>
            <a:r>
              <a:rPr lang="fr-FR" sz="2800" dirty="0" err="1"/>
              <a:t>Mp</a:t>
            </a:r>
            <a:r>
              <a:rPr lang="fr-FR" sz="2800" dirty="0"/>
              <a:t> : Bloquées à 30°</a:t>
            </a:r>
          </a:p>
          <a:p>
            <a:endParaRPr lang="fr-FR" sz="2800" dirty="0"/>
          </a:p>
          <a:p>
            <a:r>
              <a:rPr lang="fr-FR" sz="2800" dirty="0"/>
              <a:t>2 bandes : Poignet + plis flexion palmaire distal</a:t>
            </a:r>
          </a:p>
          <a:p>
            <a:r>
              <a:rPr lang="fr-FR" sz="2800" dirty="0"/>
              <a:t>Libération en flexion IP, MCP, poignet</a:t>
            </a:r>
          </a:p>
          <a:p>
            <a:endParaRPr lang="fr-FR" sz="2800" dirty="0"/>
          </a:p>
          <a:p>
            <a:r>
              <a:rPr lang="fr-FR" sz="2800" b="1" dirty="0">
                <a:solidFill>
                  <a:srgbClr val="FF0000"/>
                </a:solidFill>
              </a:rPr>
              <a:t>EFFET  TENODESE +++</a:t>
            </a:r>
          </a:p>
          <a:p>
            <a:pPr marL="0" indent="0">
              <a:buNone/>
            </a:pPr>
            <a:endParaRPr lang="fr-FR" dirty="0"/>
          </a:p>
        </p:txBody>
      </p:sp>
      <p:sp>
        <p:nvSpPr>
          <p:cNvPr id="6" name="Google Shape;307;p37">
            <a:extLst>
              <a:ext uri="{FF2B5EF4-FFF2-40B4-BE49-F238E27FC236}">
                <a16:creationId xmlns:a16="http://schemas.microsoft.com/office/drawing/2014/main" id="{8E0A1127-32EF-7679-3CA1-568C6F4E73F9}"/>
              </a:ext>
            </a:extLst>
          </p:cNvPr>
          <p:cNvSpPr txBox="1"/>
          <p:nvPr/>
        </p:nvSpPr>
        <p:spPr>
          <a:xfrm>
            <a:off x="100489" y="6324275"/>
            <a:ext cx="7848400" cy="337200"/>
          </a:xfrm>
          <a:prstGeom prst="rect">
            <a:avLst/>
          </a:prstGeom>
          <a:noFill/>
          <a:ln>
            <a:noFill/>
          </a:ln>
        </p:spPr>
        <p:txBody>
          <a:bodyPr spcFirstLastPara="1" wrap="square" lIns="121900" tIns="121900" rIns="121900" bIns="121900" anchor="t" anchorCtr="0">
            <a:noAutofit/>
          </a:bodyPr>
          <a:lstStyle/>
          <a:p>
            <a:r>
              <a:rPr lang="en" sz="1333" dirty="0">
                <a:solidFill>
                  <a:schemeClr val="bg1">
                    <a:lumMod val="65000"/>
                  </a:schemeClr>
                </a:solidFill>
              </a:rPr>
              <a:t>PECK Fiona The rehabilitation of the flexor tendon jfssh ezine 201 4;4:32-37</a:t>
            </a:r>
            <a:endParaRPr sz="1333" dirty="0">
              <a:solidFill>
                <a:schemeClr val="bg1">
                  <a:lumMod val="65000"/>
                </a:schemeClr>
              </a:solidFill>
            </a:endParaRPr>
          </a:p>
        </p:txBody>
      </p:sp>
      <p:pic>
        <p:nvPicPr>
          <p:cNvPr id="7" name="Google Shape;305;p37">
            <a:extLst>
              <a:ext uri="{FF2B5EF4-FFF2-40B4-BE49-F238E27FC236}">
                <a16:creationId xmlns:a16="http://schemas.microsoft.com/office/drawing/2014/main" id="{69C32048-3FB2-78F5-47DD-609E7DC59514}"/>
              </a:ext>
            </a:extLst>
          </p:cNvPr>
          <p:cNvPicPr preferRelativeResize="0"/>
          <p:nvPr/>
        </p:nvPicPr>
        <p:blipFill rotWithShape="1">
          <a:blip r:embed="rId2">
            <a:alphaModFix/>
          </a:blip>
          <a:srcRect l="20204"/>
          <a:stretch/>
        </p:blipFill>
        <p:spPr>
          <a:xfrm>
            <a:off x="249943" y="1842288"/>
            <a:ext cx="4862067" cy="2367251"/>
          </a:xfrm>
          <a:prstGeom prst="rect">
            <a:avLst/>
          </a:prstGeom>
          <a:noFill/>
          <a:ln>
            <a:noFill/>
          </a:ln>
        </p:spPr>
      </p:pic>
      <p:sp>
        <p:nvSpPr>
          <p:cNvPr id="8" name="Google Shape;306;p37">
            <a:extLst>
              <a:ext uri="{FF2B5EF4-FFF2-40B4-BE49-F238E27FC236}">
                <a16:creationId xmlns:a16="http://schemas.microsoft.com/office/drawing/2014/main" id="{6EF48E27-59B2-1CED-6A94-A03729B326FD}"/>
              </a:ext>
            </a:extLst>
          </p:cNvPr>
          <p:cNvSpPr txBox="1"/>
          <p:nvPr/>
        </p:nvSpPr>
        <p:spPr>
          <a:xfrm>
            <a:off x="680977" y="4599806"/>
            <a:ext cx="4000000" cy="943936"/>
          </a:xfrm>
          <a:prstGeom prst="rect">
            <a:avLst/>
          </a:prstGeom>
          <a:noFill/>
          <a:ln>
            <a:noFill/>
          </a:ln>
        </p:spPr>
        <p:txBody>
          <a:bodyPr spcFirstLastPara="1" wrap="square" lIns="121900" tIns="121900" rIns="121900" bIns="121900" anchor="t" anchorCtr="0">
            <a:spAutoFit/>
          </a:bodyPr>
          <a:lstStyle/>
          <a:p>
            <a:pPr algn="ctr"/>
            <a:r>
              <a:rPr lang="en" sz="2267" b="1" u="sng" dirty="0"/>
              <a:t>Protocole de Fiona Peck Manchester 2014</a:t>
            </a:r>
            <a:endParaRPr sz="2267" b="1" u="sng" dirty="0"/>
          </a:p>
        </p:txBody>
      </p:sp>
    </p:spTree>
    <p:extLst>
      <p:ext uri="{BB962C8B-B14F-4D97-AF65-F5344CB8AC3E}">
        <p14:creationId xmlns:p14="http://schemas.microsoft.com/office/powerpoint/2010/main" val="1439776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E24F168-C0C4-3D60-6F21-F613455EBE8C}"/>
              </a:ext>
            </a:extLst>
          </p:cNvPr>
          <p:cNvPicPr>
            <a:picLocks noChangeAspect="1"/>
          </p:cNvPicPr>
          <p:nvPr/>
        </p:nvPicPr>
        <p:blipFill>
          <a:blip r:embed="rId3">
            <a:alphaModFix amt="47000"/>
          </a:blip>
          <a:stretch>
            <a:fillRect/>
          </a:stretch>
        </p:blipFill>
        <p:spPr>
          <a:xfrm>
            <a:off x="-82296" y="0"/>
            <a:ext cx="12353543" cy="6858000"/>
          </a:xfrm>
          <a:prstGeom prst="rect">
            <a:avLst/>
          </a:prstGeom>
        </p:spPr>
      </p:pic>
      <p:sp>
        <p:nvSpPr>
          <p:cNvPr id="2" name="Titre 1">
            <a:extLst>
              <a:ext uri="{FF2B5EF4-FFF2-40B4-BE49-F238E27FC236}">
                <a16:creationId xmlns:a16="http://schemas.microsoft.com/office/drawing/2014/main" id="{4FD9CAB2-8AC6-8829-203A-2ED4875B5CC2}"/>
              </a:ext>
            </a:extLst>
          </p:cNvPr>
          <p:cNvSpPr>
            <a:spLocks noGrp="1"/>
          </p:cNvSpPr>
          <p:nvPr>
            <p:ph type="ctrTitle"/>
          </p:nvPr>
        </p:nvSpPr>
        <p:spPr>
          <a:xfrm>
            <a:off x="1039091" y="1122363"/>
            <a:ext cx="9628909" cy="2549092"/>
          </a:xfrm>
        </p:spPr>
        <p:txBody>
          <a:bodyPr/>
          <a:lstStyle/>
          <a:p>
            <a:r>
              <a:rPr lang="fr-FR" dirty="0"/>
              <a:t>CAS COMPLEXES</a:t>
            </a:r>
          </a:p>
        </p:txBody>
      </p:sp>
    </p:spTree>
    <p:extLst>
      <p:ext uri="{BB962C8B-B14F-4D97-AF65-F5344CB8AC3E}">
        <p14:creationId xmlns:p14="http://schemas.microsoft.com/office/powerpoint/2010/main" val="2534980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1CBEB-34BE-AE58-F8E8-DDA0CC40A5EA}"/>
              </a:ext>
            </a:extLst>
          </p:cNvPr>
          <p:cNvSpPr>
            <a:spLocks noGrp="1"/>
          </p:cNvSpPr>
          <p:nvPr>
            <p:ph type="title"/>
          </p:nvPr>
        </p:nvSpPr>
        <p:spPr/>
        <p:txBody>
          <a:bodyPr/>
          <a:lstStyle/>
          <a:p>
            <a:pPr algn="ctr"/>
            <a:r>
              <a:rPr lang="fr-FR" dirty="0"/>
              <a:t>Cas clinique « complexe »</a:t>
            </a:r>
          </a:p>
        </p:txBody>
      </p:sp>
      <p:sp>
        <p:nvSpPr>
          <p:cNvPr id="3" name="Espace réservé du contenu 2">
            <a:extLst>
              <a:ext uri="{FF2B5EF4-FFF2-40B4-BE49-F238E27FC236}">
                <a16:creationId xmlns:a16="http://schemas.microsoft.com/office/drawing/2014/main" id="{0463E3FC-EED4-158E-368F-ADDFA4C3847E}"/>
              </a:ext>
            </a:extLst>
          </p:cNvPr>
          <p:cNvSpPr>
            <a:spLocks noGrp="1"/>
          </p:cNvSpPr>
          <p:nvPr>
            <p:ph idx="1"/>
          </p:nvPr>
        </p:nvSpPr>
        <p:spPr>
          <a:xfrm>
            <a:off x="838200" y="1769557"/>
            <a:ext cx="10515600" cy="4351338"/>
          </a:xfrm>
        </p:spPr>
        <p:txBody>
          <a:bodyPr>
            <a:normAutofit/>
          </a:bodyPr>
          <a:lstStyle/>
          <a:p>
            <a:pPr marL="0" indent="0" fontAlgn="base">
              <a:buNone/>
            </a:pPr>
            <a:r>
              <a:rPr lang="fr-FR" dirty="0"/>
              <a:t>Associe un ou plusieurs facteurs aggravants anatomiques, mécaniques ou biologiques </a:t>
            </a:r>
            <a:endParaRPr lang="fr-FR" sz="2000" dirty="0"/>
          </a:p>
          <a:p>
            <a:pPr marL="457200" lvl="1" indent="0" fontAlgn="base">
              <a:buNone/>
            </a:pPr>
            <a:r>
              <a:rPr lang="fr-FR" dirty="0"/>
              <a:t>                   Réparation chirurgicale plus complexe </a:t>
            </a:r>
          </a:p>
          <a:p>
            <a:pPr marL="457200" lvl="1" indent="0" fontAlgn="base">
              <a:buNone/>
            </a:pPr>
            <a:r>
              <a:rPr lang="fr-FR" dirty="0"/>
              <a:t>                   Rééducation plus délicate</a:t>
            </a:r>
            <a:endParaRPr lang="fr-FR" sz="1050" dirty="0"/>
          </a:p>
          <a:p>
            <a:pPr marL="457200" lvl="1" indent="0" fontAlgn="base">
              <a:buNone/>
            </a:pPr>
            <a:r>
              <a:rPr lang="fr-FR" b="1" dirty="0"/>
              <a:t>                   Pronostic fonctionnel moins favorable</a:t>
            </a:r>
          </a:p>
          <a:p>
            <a:pPr lvl="1" fontAlgn="base"/>
            <a:endParaRPr lang="fr-FR" sz="1050" dirty="0"/>
          </a:p>
          <a:p>
            <a:pPr marL="0" indent="0">
              <a:buNone/>
            </a:pPr>
            <a:endParaRPr lang="fr-FR" dirty="0"/>
          </a:p>
        </p:txBody>
      </p:sp>
      <p:cxnSp>
        <p:nvCxnSpPr>
          <p:cNvPr id="4" name="Connecteur droit avec flèche 3">
            <a:extLst>
              <a:ext uri="{FF2B5EF4-FFF2-40B4-BE49-F238E27FC236}">
                <a16:creationId xmlns:a16="http://schemas.microsoft.com/office/drawing/2014/main" id="{EC19EF56-C840-520E-C58D-EB17C2E83664}"/>
              </a:ext>
            </a:extLst>
          </p:cNvPr>
          <p:cNvCxnSpPr/>
          <p:nvPr/>
        </p:nvCxnSpPr>
        <p:spPr>
          <a:xfrm>
            <a:off x="2022022" y="2814205"/>
            <a:ext cx="498021"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5" name="Connecteur droit avec flèche 4">
            <a:extLst>
              <a:ext uri="{FF2B5EF4-FFF2-40B4-BE49-F238E27FC236}">
                <a16:creationId xmlns:a16="http://schemas.microsoft.com/office/drawing/2014/main" id="{352846E5-F57C-1821-2089-8E6937BB8032}"/>
              </a:ext>
            </a:extLst>
          </p:cNvPr>
          <p:cNvCxnSpPr/>
          <p:nvPr/>
        </p:nvCxnSpPr>
        <p:spPr>
          <a:xfrm>
            <a:off x="2022022" y="3188277"/>
            <a:ext cx="498021"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6" name="Connecteur droit avec flèche 5">
            <a:extLst>
              <a:ext uri="{FF2B5EF4-FFF2-40B4-BE49-F238E27FC236}">
                <a16:creationId xmlns:a16="http://schemas.microsoft.com/office/drawing/2014/main" id="{FDC7FED4-785C-4BD8-F4E0-592E7FD18D9A}"/>
              </a:ext>
            </a:extLst>
          </p:cNvPr>
          <p:cNvCxnSpPr/>
          <p:nvPr/>
        </p:nvCxnSpPr>
        <p:spPr>
          <a:xfrm>
            <a:off x="2022022" y="3569278"/>
            <a:ext cx="498021" cy="0"/>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8" name="ZoneTexte 7">
            <a:extLst>
              <a:ext uri="{FF2B5EF4-FFF2-40B4-BE49-F238E27FC236}">
                <a16:creationId xmlns:a16="http://schemas.microsoft.com/office/drawing/2014/main" id="{6707DA41-3CB2-C4AF-E83B-AA9B4AF304E2}"/>
              </a:ext>
            </a:extLst>
          </p:cNvPr>
          <p:cNvSpPr txBox="1"/>
          <p:nvPr/>
        </p:nvSpPr>
        <p:spPr>
          <a:xfrm>
            <a:off x="230927" y="6390339"/>
            <a:ext cx="10668000" cy="523220"/>
          </a:xfrm>
          <a:prstGeom prst="rect">
            <a:avLst/>
          </a:prstGeom>
          <a:noFill/>
        </p:spPr>
        <p:txBody>
          <a:bodyPr wrap="square">
            <a:spAutoFit/>
          </a:bodyPr>
          <a:lstStyle/>
          <a:p>
            <a:r>
              <a:rPr lang="fr-FR" sz="1000" dirty="0">
                <a:solidFill>
                  <a:schemeClr val="bg1">
                    <a:lumMod val="65000"/>
                  </a:schemeClr>
                </a:solidFill>
              </a:rPr>
              <a:t>Pearce O, Brown MT, Fraser K, </a:t>
            </a:r>
            <a:r>
              <a:rPr lang="fr-FR" sz="1000" dirty="0" err="1">
                <a:solidFill>
                  <a:schemeClr val="bg1">
                    <a:lumMod val="65000"/>
                  </a:schemeClr>
                </a:solidFill>
              </a:rPr>
              <a:t>Lancerotto</a:t>
            </a:r>
            <a:r>
              <a:rPr lang="fr-FR" sz="1000" dirty="0">
                <a:solidFill>
                  <a:schemeClr val="bg1">
                    <a:lumMod val="65000"/>
                  </a:schemeClr>
                </a:solidFill>
              </a:rPr>
              <a:t> L. </a:t>
            </a:r>
            <a:r>
              <a:rPr lang="fr-FR" sz="1000" i="1" dirty="0" err="1">
                <a:solidFill>
                  <a:schemeClr val="bg1">
                    <a:lumMod val="65000"/>
                  </a:schemeClr>
                </a:solidFill>
              </a:rPr>
              <a:t>Flexor</a:t>
            </a:r>
            <a:r>
              <a:rPr lang="fr-FR" sz="1000" i="1" dirty="0">
                <a:solidFill>
                  <a:schemeClr val="bg1">
                    <a:lumMod val="65000"/>
                  </a:schemeClr>
                </a:solidFill>
              </a:rPr>
              <a:t> tendon injuries: </a:t>
            </a:r>
            <a:r>
              <a:rPr lang="fr-FR" sz="1000" i="1" dirty="0" err="1">
                <a:solidFill>
                  <a:schemeClr val="bg1">
                    <a:lumMod val="65000"/>
                  </a:schemeClr>
                </a:solidFill>
              </a:rPr>
              <a:t>Repair</a:t>
            </a:r>
            <a:r>
              <a:rPr lang="fr-FR" sz="1000" i="1" dirty="0">
                <a:solidFill>
                  <a:schemeClr val="bg1">
                    <a:lumMod val="65000"/>
                  </a:schemeClr>
                </a:solidFill>
              </a:rPr>
              <a:t> &amp; </a:t>
            </a:r>
            <a:r>
              <a:rPr lang="fr-FR" sz="1000" i="1" dirty="0" err="1">
                <a:solidFill>
                  <a:schemeClr val="bg1">
                    <a:lumMod val="65000"/>
                  </a:schemeClr>
                </a:solidFill>
              </a:rPr>
              <a:t>Rehabilitation</a:t>
            </a:r>
            <a:r>
              <a:rPr lang="fr-FR" sz="1000" dirty="0">
                <a:solidFill>
                  <a:schemeClr val="bg1">
                    <a:lumMod val="65000"/>
                  </a:schemeClr>
                </a:solidFill>
              </a:rPr>
              <a:t>. </a:t>
            </a:r>
            <a:r>
              <a:rPr lang="fr-FR" sz="1000" dirty="0" err="1">
                <a:solidFill>
                  <a:schemeClr val="bg1">
                    <a:lumMod val="65000"/>
                  </a:schemeClr>
                </a:solidFill>
              </a:rPr>
              <a:t>Injury</a:t>
            </a:r>
            <a:r>
              <a:rPr lang="fr-FR" sz="1000" dirty="0">
                <a:solidFill>
                  <a:schemeClr val="bg1">
                    <a:lumMod val="65000"/>
                  </a:schemeClr>
                </a:solidFill>
              </a:rPr>
              <a:t>. 2021;52(8):2053-2067.</a:t>
            </a:r>
          </a:p>
          <a:p>
            <a:endParaRPr lang="fr-FR" dirty="0"/>
          </a:p>
        </p:txBody>
      </p:sp>
      <p:pic>
        <p:nvPicPr>
          <p:cNvPr id="2050" name="Picture 2" descr="Couvert - Icônes météo gratuites">
            <a:extLst>
              <a:ext uri="{FF2B5EF4-FFF2-40B4-BE49-F238E27FC236}">
                <a16:creationId xmlns:a16="http://schemas.microsoft.com/office/drawing/2014/main" id="{76C48B21-07C7-A17D-01BF-CC9885A10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2952749"/>
            <a:ext cx="3843338" cy="384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6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ow To Break Up Scar Tissue After Carpal Tunnel Surgery - The Nerve Surgery  Centre">
            <a:extLst>
              <a:ext uri="{FF2B5EF4-FFF2-40B4-BE49-F238E27FC236}">
                <a16:creationId xmlns:a16="http://schemas.microsoft.com/office/drawing/2014/main" id="{4FBB3F7F-FD23-61D5-BEF5-81F38253699C}"/>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outerShdw blurRad="1016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D36826D-E42A-1AD4-7D09-466374F968D4}"/>
              </a:ext>
            </a:extLst>
          </p:cNvPr>
          <p:cNvSpPr>
            <a:spLocks noGrp="1"/>
          </p:cNvSpPr>
          <p:nvPr>
            <p:ph type="ctrTitle"/>
          </p:nvPr>
        </p:nvSpPr>
        <p:spPr>
          <a:xfrm>
            <a:off x="1461179" y="954839"/>
            <a:ext cx="9144000" cy="2387600"/>
          </a:xfrm>
        </p:spPr>
        <p:txBody>
          <a:bodyPr/>
          <a:lstStyle/>
          <a:p>
            <a:r>
              <a:rPr lang="fr-FR" dirty="0"/>
              <a:t>CAS SIMPLE</a:t>
            </a:r>
          </a:p>
        </p:txBody>
      </p:sp>
      <p:sp>
        <p:nvSpPr>
          <p:cNvPr id="3" name="Sous-titre 2">
            <a:extLst>
              <a:ext uri="{FF2B5EF4-FFF2-40B4-BE49-F238E27FC236}">
                <a16:creationId xmlns:a16="http://schemas.microsoft.com/office/drawing/2014/main" id="{D5F235C4-2FD0-3A72-52E5-97EC41DCEF7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9182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C26BF0E-A194-42DC-DF1D-0D21AC246148}"/>
              </a:ext>
            </a:extLst>
          </p:cNvPr>
          <p:cNvPicPr>
            <a:picLocks noChangeAspect="1"/>
          </p:cNvPicPr>
          <p:nvPr/>
        </p:nvPicPr>
        <p:blipFill>
          <a:blip r:embed="rId3"/>
          <a:stretch>
            <a:fillRect/>
          </a:stretch>
        </p:blipFill>
        <p:spPr>
          <a:xfrm>
            <a:off x="93637" y="947708"/>
            <a:ext cx="12004726" cy="4443773"/>
          </a:xfrm>
          <a:prstGeom prst="rect">
            <a:avLst/>
          </a:prstGeom>
        </p:spPr>
      </p:pic>
    </p:spTree>
    <p:extLst>
      <p:ext uri="{BB962C8B-B14F-4D97-AF65-F5344CB8AC3E}">
        <p14:creationId xmlns:p14="http://schemas.microsoft.com/office/powerpoint/2010/main" val="372119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9104A-50DD-A1E6-E4D8-47502253574D}"/>
              </a:ext>
            </a:extLst>
          </p:cNvPr>
          <p:cNvSpPr>
            <a:spLocks noGrp="1"/>
          </p:cNvSpPr>
          <p:nvPr>
            <p:ph type="title"/>
          </p:nvPr>
        </p:nvSpPr>
        <p:spPr/>
        <p:txBody>
          <a:bodyPr/>
          <a:lstStyle/>
          <a:p>
            <a:pPr algn="ctr"/>
            <a:r>
              <a:rPr lang="fr-FR" dirty="0"/>
              <a:t>Zones de </a:t>
            </a:r>
            <a:r>
              <a:rPr lang="fr-FR" dirty="0" err="1"/>
              <a:t>Verdan</a:t>
            </a:r>
            <a:r>
              <a:rPr lang="fr-FR" dirty="0"/>
              <a:t> et Michon</a:t>
            </a:r>
          </a:p>
        </p:txBody>
      </p:sp>
      <p:pic>
        <p:nvPicPr>
          <p:cNvPr id="3078" name="Picture 6">
            <a:extLst>
              <a:ext uri="{FF2B5EF4-FFF2-40B4-BE49-F238E27FC236}">
                <a16:creationId xmlns:a16="http://schemas.microsoft.com/office/drawing/2014/main" id="{29571598-184F-BE66-2EDA-5F306F10E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8" t="22562" r="11404" b="8086"/>
          <a:stretch>
            <a:fillRect/>
          </a:stretch>
        </p:blipFill>
        <p:spPr bwMode="auto">
          <a:xfrm>
            <a:off x="391333" y="1526020"/>
            <a:ext cx="8102821" cy="49668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9B557EAC-1CBF-DE9B-7075-7A76852262EE}"/>
              </a:ext>
            </a:extLst>
          </p:cNvPr>
          <p:cNvPicPr>
            <a:picLocks noChangeAspect="1"/>
          </p:cNvPicPr>
          <p:nvPr/>
        </p:nvPicPr>
        <p:blipFill>
          <a:blip r:embed="rId4"/>
          <a:stretch>
            <a:fillRect/>
          </a:stretch>
        </p:blipFill>
        <p:spPr>
          <a:xfrm>
            <a:off x="8191501" y="4553305"/>
            <a:ext cx="563626" cy="1325563"/>
          </a:xfrm>
          <a:prstGeom prst="rect">
            <a:avLst/>
          </a:prstGeom>
        </p:spPr>
      </p:pic>
      <p:sp>
        <p:nvSpPr>
          <p:cNvPr id="5" name="ZoneTexte 4">
            <a:extLst>
              <a:ext uri="{FF2B5EF4-FFF2-40B4-BE49-F238E27FC236}">
                <a16:creationId xmlns:a16="http://schemas.microsoft.com/office/drawing/2014/main" id="{F9D9E9F9-5A9C-ABAC-6CC5-FC0E11D344E2}"/>
              </a:ext>
            </a:extLst>
          </p:cNvPr>
          <p:cNvSpPr txBox="1"/>
          <p:nvPr/>
        </p:nvSpPr>
        <p:spPr>
          <a:xfrm>
            <a:off x="8755127" y="4892920"/>
            <a:ext cx="3553633" cy="646331"/>
          </a:xfrm>
          <a:prstGeom prst="rect">
            <a:avLst/>
          </a:prstGeom>
          <a:noFill/>
        </p:spPr>
        <p:txBody>
          <a:bodyPr wrap="square" rtlCol="0">
            <a:spAutoFit/>
          </a:bodyPr>
          <a:lstStyle/>
          <a:p>
            <a:r>
              <a:rPr lang="fr-FR" dirty="0"/>
              <a:t>Nerf médian</a:t>
            </a:r>
          </a:p>
          <a:p>
            <a:r>
              <a:rPr lang="fr-FR" dirty="0"/>
              <a:t>Risque accolement des tendons</a:t>
            </a:r>
          </a:p>
        </p:txBody>
      </p:sp>
      <p:sp>
        <p:nvSpPr>
          <p:cNvPr id="6" name="Accolade fermante 5">
            <a:extLst>
              <a:ext uri="{FF2B5EF4-FFF2-40B4-BE49-F238E27FC236}">
                <a16:creationId xmlns:a16="http://schemas.microsoft.com/office/drawing/2014/main" id="{1A4BC77A-CC89-B070-29F8-ADE369F67B7E}"/>
              </a:ext>
            </a:extLst>
          </p:cNvPr>
          <p:cNvSpPr/>
          <p:nvPr/>
        </p:nvSpPr>
        <p:spPr>
          <a:xfrm>
            <a:off x="8285018" y="2694708"/>
            <a:ext cx="309996" cy="746269"/>
          </a:xfrm>
          <a:prstGeom prst="rightBrace">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ln>
                <a:solidFill>
                  <a:srgbClr val="C00000"/>
                </a:solidFill>
              </a:ln>
              <a:solidFill>
                <a:srgbClr val="C00000"/>
              </a:solidFill>
            </a:endParaRPr>
          </a:p>
        </p:txBody>
      </p:sp>
      <p:sp>
        <p:nvSpPr>
          <p:cNvPr id="7" name="ZoneTexte 6">
            <a:extLst>
              <a:ext uri="{FF2B5EF4-FFF2-40B4-BE49-F238E27FC236}">
                <a16:creationId xmlns:a16="http://schemas.microsoft.com/office/drawing/2014/main" id="{A1CB66C2-4B8B-D415-8E4E-BF5580FB66B4}"/>
              </a:ext>
            </a:extLst>
          </p:cNvPr>
          <p:cNvSpPr txBox="1"/>
          <p:nvPr/>
        </p:nvSpPr>
        <p:spPr>
          <a:xfrm>
            <a:off x="8755127" y="2838450"/>
            <a:ext cx="3227323" cy="369332"/>
          </a:xfrm>
          <a:prstGeom prst="rect">
            <a:avLst/>
          </a:prstGeom>
          <a:noFill/>
        </p:spPr>
        <p:txBody>
          <a:bodyPr wrap="square" rtlCol="0">
            <a:spAutoFit/>
          </a:bodyPr>
          <a:lstStyle/>
          <a:p>
            <a:r>
              <a:rPr lang="fr-FR" dirty="0"/>
              <a:t>No man’s land de Bunel</a:t>
            </a:r>
          </a:p>
        </p:txBody>
      </p:sp>
    </p:spTree>
    <p:extLst>
      <p:ext uri="{BB962C8B-B14F-4D97-AF65-F5344CB8AC3E}">
        <p14:creationId xmlns:p14="http://schemas.microsoft.com/office/powerpoint/2010/main" val="386516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0EB9-590D-C325-2315-2F64E713EBC0}"/>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F91D1AA-09CB-4F85-A7CE-488BB1188755}"/>
              </a:ext>
            </a:extLst>
          </p:cNvPr>
          <p:cNvSpPr>
            <a:spLocks noGrp="1"/>
          </p:cNvSpPr>
          <p:nvPr>
            <p:ph type="title"/>
          </p:nvPr>
        </p:nvSpPr>
        <p:spPr>
          <a:xfrm>
            <a:off x="555557" y="152738"/>
            <a:ext cx="3893127" cy="2357293"/>
          </a:xfrm>
        </p:spPr>
        <p:txBody>
          <a:bodyPr>
            <a:normAutofit/>
          </a:bodyPr>
          <a:lstStyle/>
          <a:p>
            <a:r>
              <a:rPr lang="fr-FR" sz="6000" dirty="0"/>
              <a:t>       ZONE II</a:t>
            </a:r>
          </a:p>
        </p:txBody>
      </p:sp>
      <p:pic>
        <p:nvPicPr>
          <p:cNvPr id="6" name="Image 5">
            <a:extLst>
              <a:ext uri="{FF2B5EF4-FFF2-40B4-BE49-F238E27FC236}">
                <a16:creationId xmlns:a16="http://schemas.microsoft.com/office/drawing/2014/main" id="{4D67E29D-4E29-0C47-C74B-B4D5B5647532}"/>
              </a:ext>
            </a:extLst>
          </p:cNvPr>
          <p:cNvPicPr>
            <a:picLocks noChangeAspect="1"/>
          </p:cNvPicPr>
          <p:nvPr/>
        </p:nvPicPr>
        <p:blipFill>
          <a:blip r:embed="rId3"/>
          <a:stretch>
            <a:fillRect/>
          </a:stretch>
        </p:blipFill>
        <p:spPr>
          <a:xfrm>
            <a:off x="7938228" y="389479"/>
            <a:ext cx="2629136" cy="2722258"/>
          </a:xfrm>
          <a:prstGeom prst="rect">
            <a:avLst/>
          </a:prstGeom>
        </p:spPr>
      </p:pic>
      <p:pic>
        <p:nvPicPr>
          <p:cNvPr id="3" name="Image 2">
            <a:extLst>
              <a:ext uri="{FF2B5EF4-FFF2-40B4-BE49-F238E27FC236}">
                <a16:creationId xmlns:a16="http://schemas.microsoft.com/office/drawing/2014/main" id="{516581D2-9B4C-2F51-F11F-592B0B6E1056}"/>
              </a:ext>
            </a:extLst>
          </p:cNvPr>
          <p:cNvPicPr>
            <a:picLocks noChangeAspect="1"/>
          </p:cNvPicPr>
          <p:nvPr/>
        </p:nvPicPr>
        <p:blipFill>
          <a:blip r:embed="rId4"/>
          <a:stretch>
            <a:fillRect/>
          </a:stretch>
        </p:blipFill>
        <p:spPr>
          <a:xfrm>
            <a:off x="687659" y="2340314"/>
            <a:ext cx="5888161" cy="2871229"/>
          </a:xfrm>
          <a:prstGeom prst="rect">
            <a:avLst/>
          </a:prstGeom>
        </p:spPr>
      </p:pic>
      <p:sp>
        <p:nvSpPr>
          <p:cNvPr id="11" name="ZoneTexte 10">
            <a:extLst>
              <a:ext uri="{FF2B5EF4-FFF2-40B4-BE49-F238E27FC236}">
                <a16:creationId xmlns:a16="http://schemas.microsoft.com/office/drawing/2014/main" id="{DE362294-A2A6-2FA8-27E1-56E09C70770C}"/>
              </a:ext>
            </a:extLst>
          </p:cNvPr>
          <p:cNvSpPr txBox="1"/>
          <p:nvPr/>
        </p:nvSpPr>
        <p:spPr>
          <a:xfrm>
            <a:off x="7600078" y="4011201"/>
            <a:ext cx="4070738" cy="1754326"/>
          </a:xfrm>
          <a:prstGeom prst="rect">
            <a:avLst/>
          </a:prstGeom>
          <a:noFill/>
        </p:spPr>
        <p:txBody>
          <a:bodyPr wrap="square" rtlCol="0">
            <a:spAutoFit/>
          </a:bodyPr>
          <a:lstStyle/>
          <a:p>
            <a:r>
              <a:rPr lang="fr-FR" dirty="0"/>
              <a:t>Entre les zones 1C et 2C: Chiasma + A2 et A4+ plaque palmaire</a:t>
            </a:r>
          </a:p>
          <a:p>
            <a:r>
              <a:rPr lang="fr-FR" dirty="0"/>
              <a:t>Mauvaise vascularisation</a:t>
            </a:r>
          </a:p>
          <a:p>
            <a:r>
              <a:rPr lang="fr-FR" dirty="0"/>
              <a:t>Zone la plus étroite</a:t>
            </a:r>
          </a:p>
          <a:p>
            <a:endParaRPr lang="fr-FR" dirty="0"/>
          </a:p>
          <a:p>
            <a:r>
              <a:rPr lang="fr-FR" dirty="0"/>
              <a:t>Fréquentes adhérences et ruptures</a:t>
            </a:r>
          </a:p>
        </p:txBody>
      </p:sp>
      <p:sp>
        <p:nvSpPr>
          <p:cNvPr id="12" name="ZoneTexte 11">
            <a:extLst>
              <a:ext uri="{FF2B5EF4-FFF2-40B4-BE49-F238E27FC236}">
                <a16:creationId xmlns:a16="http://schemas.microsoft.com/office/drawing/2014/main" id="{0D6AF2A0-3C87-287C-6B45-7456B892F533}"/>
              </a:ext>
            </a:extLst>
          </p:cNvPr>
          <p:cNvSpPr txBox="1"/>
          <p:nvPr/>
        </p:nvSpPr>
        <p:spPr>
          <a:xfrm>
            <a:off x="298983" y="6150114"/>
            <a:ext cx="11594034" cy="707886"/>
          </a:xfrm>
          <a:prstGeom prst="rect">
            <a:avLst/>
          </a:prstGeom>
          <a:noFill/>
        </p:spPr>
        <p:txBody>
          <a:bodyPr wrap="square" rtlCol="0">
            <a:spAutoFit/>
          </a:bodyPr>
          <a:lstStyle/>
          <a:p>
            <a:r>
              <a:rPr lang="en-US" sz="1000" dirty="0">
                <a:solidFill>
                  <a:schemeClr val="bg1">
                    <a:lumMod val="65000"/>
                  </a:schemeClr>
                </a:solidFill>
              </a:rPr>
              <a:t>Tang JB, Shi D. Subdivision of flexor tendon ‘no man’s land’ and different treatment methods in each sub-zone. A preliminary report. Chin Med J (Engl) 1992; 105: 60–68</a:t>
            </a:r>
          </a:p>
          <a:p>
            <a:r>
              <a:rPr lang="fr-FR" sz="1000" dirty="0">
                <a:solidFill>
                  <a:schemeClr val="bg1">
                    <a:lumMod val="65000"/>
                  </a:schemeClr>
                </a:solidFill>
              </a:rPr>
              <a:t>Xu H, Wang J, Zhang Y, et al. </a:t>
            </a:r>
            <a:r>
              <a:rPr lang="fr-FR" sz="1000" dirty="0" err="1">
                <a:solidFill>
                  <a:schemeClr val="bg1">
                    <a:lumMod val="65000"/>
                  </a:schemeClr>
                </a:solidFill>
              </a:rPr>
              <a:t>Outcome</a:t>
            </a:r>
            <a:r>
              <a:rPr lang="fr-FR" sz="1000" dirty="0">
                <a:solidFill>
                  <a:schemeClr val="bg1">
                    <a:lumMod val="65000"/>
                  </a:schemeClr>
                </a:solidFill>
              </a:rPr>
              <a:t> of </a:t>
            </a:r>
            <a:r>
              <a:rPr lang="fr-FR" sz="1000" dirty="0" err="1">
                <a:solidFill>
                  <a:schemeClr val="bg1">
                    <a:lumMod val="65000"/>
                  </a:schemeClr>
                </a:solidFill>
              </a:rPr>
              <a:t>Surgical</a:t>
            </a:r>
            <a:r>
              <a:rPr lang="fr-FR" sz="1000" dirty="0">
                <a:solidFill>
                  <a:schemeClr val="bg1">
                    <a:lumMod val="65000"/>
                  </a:schemeClr>
                </a:solidFill>
              </a:rPr>
              <a:t> </a:t>
            </a:r>
            <a:r>
              <a:rPr lang="fr-FR" sz="1000" dirty="0" err="1">
                <a:solidFill>
                  <a:schemeClr val="bg1">
                    <a:lumMod val="65000"/>
                  </a:schemeClr>
                </a:solidFill>
              </a:rPr>
              <a:t>Repair</a:t>
            </a:r>
            <a:r>
              <a:rPr lang="fr-FR" sz="1000" dirty="0">
                <a:solidFill>
                  <a:schemeClr val="bg1">
                    <a:lumMod val="65000"/>
                  </a:schemeClr>
                </a:solidFill>
              </a:rPr>
              <a:t> and </a:t>
            </a:r>
            <a:r>
              <a:rPr lang="fr-FR" sz="1000" dirty="0" err="1">
                <a:solidFill>
                  <a:schemeClr val="bg1">
                    <a:lumMod val="65000"/>
                  </a:schemeClr>
                </a:solidFill>
              </a:rPr>
              <a:t>Rehabilitation</a:t>
            </a:r>
            <a:r>
              <a:rPr lang="fr-FR" sz="1000" dirty="0">
                <a:solidFill>
                  <a:schemeClr val="bg1">
                    <a:lumMod val="65000"/>
                  </a:schemeClr>
                </a:solidFill>
              </a:rPr>
              <a:t> of </a:t>
            </a:r>
            <a:r>
              <a:rPr lang="fr-FR" sz="1000" dirty="0" err="1">
                <a:solidFill>
                  <a:schemeClr val="bg1">
                    <a:lumMod val="65000"/>
                  </a:schemeClr>
                </a:solidFill>
              </a:rPr>
              <a:t>Flexor</a:t>
            </a:r>
            <a:r>
              <a:rPr lang="fr-FR" sz="1000" dirty="0">
                <a:solidFill>
                  <a:schemeClr val="bg1">
                    <a:lumMod val="65000"/>
                  </a:schemeClr>
                </a:solidFill>
              </a:rPr>
              <a:t> Tendon </a:t>
            </a:r>
            <a:r>
              <a:rPr lang="fr-FR" sz="1000" dirty="0" err="1">
                <a:solidFill>
                  <a:schemeClr val="bg1">
                    <a:lumMod val="65000"/>
                  </a:schemeClr>
                </a:solidFill>
              </a:rPr>
              <a:t>Injury</a:t>
            </a:r>
            <a:r>
              <a:rPr lang="fr-FR" sz="1000" dirty="0">
                <a:solidFill>
                  <a:schemeClr val="bg1">
                    <a:lumMod val="65000"/>
                  </a:schemeClr>
                </a:solidFill>
              </a:rPr>
              <a:t> in Zone II: A </a:t>
            </a:r>
            <a:r>
              <a:rPr lang="fr-FR" sz="1000" dirty="0" err="1">
                <a:solidFill>
                  <a:schemeClr val="bg1">
                    <a:lumMod val="65000"/>
                  </a:schemeClr>
                </a:solidFill>
              </a:rPr>
              <a:t>Systematic</a:t>
            </a:r>
            <a:r>
              <a:rPr lang="fr-FR" sz="1000" dirty="0">
                <a:solidFill>
                  <a:schemeClr val="bg1">
                    <a:lumMod val="65000"/>
                  </a:schemeClr>
                </a:solidFill>
              </a:rPr>
              <a:t> </a:t>
            </a:r>
            <a:r>
              <a:rPr lang="fr-FR" sz="1000" dirty="0" err="1">
                <a:solidFill>
                  <a:schemeClr val="bg1">
                    <a:lumMod val="65000"/>
                  </a:schemeClr>
                </a:solidFill>
              </a:rPr>
              <a:t>Review</a:t>
            </a:r>
            <a:r>
              <a:rPr lang="fr-FR" sz="1000" dirty="0">
                <a:solidFill>
                  <a:schemeClr val="bg1">
                    <a:lumMod val="65000"/>
                  </a:schemeClr>
                </a:solidFill>
              </a:rPr>
              <a:t> and Meta-</a:t>
            </a:r>
            <a:r>
              <a:rPr lang="fr-FR" sz="1000" dirty="0" err="1">
                <a:solidFill>
                  <a:schemeClr val="bg1">
                    <a:lumMod val="65000"/>
                  </a:schemeClr>
                </a:solidFill>
              </a:rPr>
              <a:t>analysis</a:t>
            </a:r>
            <a:r>
              <a:rPr lang="fr-FR" sz="1000" dirty="0">
                <a:solidFill>
                  <a:schemeClr val="bg1">
                    <a:lumMod val="65000"/>
                  </a:schemeClr>
                </a:solidFill>
              </a:rPr>
              <a:t>. </a:t>
            </a:r>
            <a:r>
              <a:rPr lang="fr-FR" sz="1000" i="1" dirty="0">
                <a:solidFill>
                  <a:schemeClr val="bg1">
                    <a:lumMod val="65000"/>
                  </a:schemeClr>
                </a:solidFill>
              </a:rPr>
              <a:t>Journal of Hand </a:t>
            </a:r>
            <a:r>
              <a:rPr lang="fr-FR" sz="1000" i="1" dirty="0" err="1">
                <a:solidFill>
                  <a:schemeClr val="bg1">
                    <a:lumMod val="65000"/>
                  </a:schemeClr>
                </a:solidFill>
              </a:rPr>
              <a:t>Surgery</a:t>
            </a:r>
            <a:r>
              <a:rPr lang="fr-FR" sz="1000" dirty="0">
                <a:solidFill>
                  <a:schemeClr val="bg1">
                    <a:lumMod val="65000"/>
                  </a:schemeClr>
                </a:solidFill>
              </a:rPr>
              <a:t>. 2023.</a:t>
            </a:r>
          </a:p>
          <a:p>
            <a:r>
              <a:rPr lang="fr-FR" sz="1000" dirty="0">
                <a:solidFill>
                  <a:schemeClr val="bg1">
                    <a:lumMod val="65000"/>
                  </a:schemeClr>
                </a:solidFill>
              </a:rPr>
              <a:t>Bigorre N, </a:t>
            </a:r>
            <a:r>
              <a:rPr lang="fr-FR" sz="1000" dirty="0" err="1">
                <a:solidFill>
                  <a:schemeClr val="bg1">
                    <a:lumMod val="65000"/>
                  </a:schemeClr>
                </a:solidFill>
              </a:rPr>
              <a:t>Gaisne</a:t>
            </a:r>
            <a:r>
              <a:rPr lang="fr-FR" sz="1000" dirty="0">
                <a:solidFill>
                  <a:schemeClr val="bg1">
                    <a:lumMod val="65000"/>
                  </a:schemeClr>
                </a:solidFill>
              </a:rPr>
              <a:t> E, Fouque PA, et al. </a:t>
            </a:r>
            <a:r>
              <a:rPr lang="fr-FR" sz="1000" i="1" dirty="0">
                <a:solidFill>
                  <a:schemeClr val="bg1">
                    <a:lumMod val="65000"/>
                  </a:schemeClr>
                </a:solidFill>
              </a:rPr>
              <a:t>Réparation primaire des tendons fléchisseurs en zone 2 : tendances actuelles et résultats de l'enquête GEMMSOR</a:t>
            </a:r>
            <a:r>
              <a:rPr lang="fr-FR" sz="1000" dirty="0">
                <a:solidFill>
                  <a:schemeClr val="bg1">
                    <a:lumMod val="65000"/>
                  </a:schemeClr>
                </a:solidFill>
              </a:rPr>
              <a:t>. Chirurgie de la Main. 2018</a:t>
            </a:r>
            <a:r>
              <a:rPr lang="fr-FR" sz="1000" dirty="0"/>
              <a:t>.</a:t>
            </a:r>
          </a:p>
          <a:p>
            <a:endParaRPr lang="fr-FR" sz="1000" dirty="0">
              <a:solidFill>
                <a:schemeClr val="bg1">
                  <a:lumMod val="65000"/>
                </a:schemeClr>
              </a:solidFill>
            </a:endParaRPr>
          </a:p>
        </p:txBody>
      </p:sp>
    </p:spTree>
    <p:extLst>
      <p:ext uri="{BB962C8B-B14F-4D97-AF65-F5344CB8AC3E}">
        <p14:creationId xmlns:p14="http://schemas.microsoft.com/office/powerpoint/2010/main" val="377553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544F7-1CB4-68E0-D8D7-98097909C68A}"/>
              </a:ext>
            </a:extLst>
          </p:cNvPr>
          <p:cNvSpPr>
            <a:spLocks noGrp="1"/>
          </p:cNvSpPr>
          <p:nvPr>
            <p:ph type="title"/>
          </p:nvPr>
        </p:nvSpPr>
        <p:spPr>
          <a:xfrm>
            <a:off x="1423922" y="304165"/>
            <a:ext cx="3071949" cy="1325563"/>
          </a:xfrm>
        </p:spPr>
        <p:txBody>
          <a:bodyPr/>
          <a:lstStyle/>
          <a:p>
            <a:r>
              <a:rPr lang="fr-FR" dirty="0"/>
              <a:t>POULIES</a:t>
            </a:r>
          </a:p>
        </p:txBody>
      </p:sp>
      <p:pic>
        <p:nvPicPr>
          <p:cNvPr id="4" name="Espace réservé du contenu 3">
            <a:extLst>
              <a:ext uri="{FF2B5EF4-FFF2-40B4-BE49-F238E27FC236}">
                <a16:creationId xmlns:a16="http://schemas.microsoft.com/office/drawing/2014/main" id="{7E69A894-4206-D64B-8A60-B01C8F4B2F26}"/>
              </a:ext>
            </a:extLst>
          </p:cNvPr>
          <p:cNvPicPr>
            <a:picLocks noGrp="1" noChangeAspect="1"/>
          </p:cNvPicPr>
          <p:nvPr>
            <p:ph idx="1"/>
          </p:nvPr>
        </p:nvPicPr>
        <p:blipFill>
          <a:blip r:embed="rId3"/>
          <a:srcRect l="3944" r="1025" b="56317"/>
          <a:stretch/>
        </p:blipFill>
        <p:spPr>
          <a:xfrm>
            <a:off x="6240255" y="488238"/>
            <a:ext cx="4977231" cy="1538590"/>
          </a:xfrm>
          <a:prstGeom prst="rect">
            <a:avLst/>
          </a:prstGeom>
        </p:spPr>
      </p:pic>
      <p:pic>
        <p:nvPicPr>
          <p:cNvPr id="2050" name="Picture 2" descr="Poulies des tendons fléchisseurs | Chirurgie de la main, de l'épaule et ...">
            <a:extLst>
              <a:ext uri="{FF2B5EF4-FFF2-40B4-BE49-F238E27FC236}">
                <a16:creationId xmlns:a16="http://schemas.microsoft.com/office/drawing/2014/main" id="{87D42A7D-4377-38CA-2AA6-27709849F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732" y="1257533"/>
            <a:ext cx="4061197" cy="253824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91D8AB7-462F-F57A-9506-FB4801C85BD2}"/>
              </a:ext>
            </a:extLst>
          </p:cNvPr>
          <p:cNvSpPr txBox="1"/>
          <p:nvPr/>
        </p:nvSpPr>
        <p:spPr>
          <a:xfrm>
            <a:off x="534148" y="4343259"/>
            <a:ext cx="11123704" cy="1754326"/>
          </a:xfrm>
          <a:prstGeom prst="rect">
            <a:avLst/>
          </a:prstGeom>
          <a:noFill/>
        </p:spPr>
        <p:txBody>
          <a:bodyPr wrap="square" rtlCol="0">
            <a:spAutoFit/>
          </a:bodyPr>
          <a:lstStyle/>
          <a:p>
            <a:r>
              <a:rPr lang="fr-FR" b="1" dirty="0"/>
              <a:t>A2</a:t>
            </a:r>
            <a:r>
              <a:rPr lang="fr-FR" dirty="0"/>
              <a:t> et A4 les plus importantes: Conservent l’efficacité mécanique de la flexion, préviennent le </a:t>
            </a:r>
            <a:r>
              <a:rPr lang="fr-FR" dirty="0" err="1"/>
              <a:t>bowstringing</a:t>
            </a:r>
            <a:endParaRPr lang="fr-FR" dirty="0"/>
          </a:p>
          <a:p>
            <a:r>
              <a:rPr lang="fr-FR" dirty="0"/>
              <a:t>Littérature plutôt en faveur d’une reconstruction d’A2 mais non systématique</a:t>
            </a:r>
            <a:endParaRPr lang="fr-FR" altLang="fr-FR" dirty="0"/>
          </a:p>
          <a:p>
            <a:r>
              <a:rPr lang="fr-FR" altLang="fr-FR" dirty="0"/>
              <a:t>Augmentation du WOF  </a:t>
            </a:r>
          </a:p>
          <a:p>
            <a:pPr lvl="0" eaLnBrk="0" fontAlgn="base" hangingPunct="0">
              <a:spcBef>
                <a:spcPct val="0"/>
              </a:spcBef>
              <a:spcAft>
                <a:spcPct val="0"/>
              </a:spcAft>
            </a:pPr>
            <a:r>
              <a:rPr lang="fr-FR" altLang="fr-FR" dirty="0"/>
              <a:t>Si réparation tendineuse trop volumineuse : </a:t>
            </a:r>
            <a:r>
              <a:rPr lang="fr-FR" altLang="fr-FR" dirty="0" err="1"/>
              <a:t>Venting</a:t>
            </a:r>
            <a:r>
              <a:rPr lang="fr-FR" altLang="fr-FR" dirty="0"/>
              <a:t> de l'A2. </a:t>
            </a:r>
          </a:p>
          <a:p>
            <a:pPr lvl="0" eaLnBrk="0" fontAlgn="base" hangingPunct="0">
              <a:spcBef>
                <a:spcPct val="0"/>
              </a:spcBef>
              <a:spcAft>
                <a:spcPct val="0"/>
              </a:spcAft>
            </a:pPr>
            <a:r>
              <a:rPr lang="fr-FR" altLang="fr-FR" dirty="0"/>
              <a:t>                                                                                              Plastie d'agrandissement de l'A2. </a:t>
            </a:r>
          </a:p>
          <a:p>
            <a:pPr lvl="0" eaLnBrk="0" fontAlgn="base" hangingPunct="0">
              <a:spcBef>
                <a:spcPct val="0"/>
              </a:spcBef>
              <a:spcAft>
                <a:spcPct val="0"/>
              </a:spcAft>
            </a:pPr>
            <a:r>
              <a:rPr lang="fr-FR" altLang="fr-FR" dirty="0"/>
              <a:t>                                                                                              Résection d'une bandelette du FDS </a:t>
            </a:r>
          </a:p>
        </p:txBody>
      </p:sp>
      <p:pic>
        <p:nvPicPr>
          <p:cNvPr id="5" name="Espace réservé du contenu 3">
            <a:extLst>
              <a:ext uri="{FF2B5EF4-FFF2-40B4-BE49-F238E27FC236}">
                <a16:creationId xmlns:a16="http://schemas.microsoft.com/office/drawing/2014/main" id="{1C16F2F4-5ACF-06A6-612B-2A6F9EAD6D66}"/>
              </a:ext>
            </a:extLst>
          </p:cNvPr>
          <p:cNvPicPr>
            <a:picLocks noChangeAspect="1"/>
          </p:cNvPicPr>
          <p:nvPr/>
        </p:nvPicPr>
        <p:blipFill>
          <a:blip r:embed="rId3"/>
          <a:srcRect l="4499" t="50154" r="469" b="2950"/>
          <a:stretch/>
        </p:blipFill>
        <p:spPr>
          <a:xfrm>
            <a:off x="6240255" y="2325241"/>
            <a:ext cx="5054013" cy="1677273"/>
          </a:xfrm>
          <a:prstGeom prst="rect">
            <a:avLst/>
          </a:prstGeom>
        </p:spPr>
      </p:pic>
      <p:sp>
        <p:nvSpPr>
          <p:cNvPr id="6" name="ZoneTexte 5">
            <a:extLst>
              <a:ext uri="{FF2B5EF4-FFF2-40B4-BE49-F238E27FC236}">
                <a16:creationId xmlns:a16="http://schemas.microsoft.com/office/drawing/2014/main" id="{FE089361-42D2-9E68-F443-D2A3023D6834}"/>
              </a:ext>
            </a:extLst>
          </p:cNvPr>
          <p:cNvSpPr txBox="1"/>
          <p:nvPr/>
        </p:nvSpPr>
        <p:spPr>
          <a:xfrm>
            <a:off x="154561" y="6150114"/>
            <a:ext cx="11440470" cy="707886"/>
          </a:xfrm>
          <a:prstGeom prst="rect">
            <a:avLst/>
          </a:prstGeom>
          <a:noFill/>
        </p:spPr>
        <p:txBody>
          <a:bodyPr wrap="square" rtlCol="0">
            <a:spAutoFit/>
          </a:bodyPr>
          <a:lstStyle/>
          <a:p>
            <a:r>
              <a:rPr lang="fr-FR" sz="1000" dirty="0">
                <a:solidFill>
                  <a:schemeClr val="bg1">
                    <a:lumMod val="65000"/>
                  </a:schemeClr>
                </a:solidFill>
              </a:rPr>
              <a:t>Tang et al. </a:t>
            </a:r>
            <a:r>
              <a:rPr lang="fr-FR" sz="1000" dirty="0" err="1">
                <a:solidFill>
                  <a:schemeClr val="bg1">
                    <a:lumMod val="65000"/>
                  </a:schemeClr>
                </a:solidFill>
              </a:rPr>
              <a:t>Comparison</a:t>
            </a:r>
            <a:r>
              <a:rPr lang="fr-FR" sz="1000" dirty="0">
                <a:solidFill>
                  <a:schemeClr val="bg1">
                    <a:lumMod val="65000"/>
                  </a:schemeClr>
                </a:solidFill>
              </a:rPr>
              <a:t> of </a:t>
            </a:r>
            <a:r>
              <a:rPr lang="fr-FR" sz="1000" dirty="0" err="1">
                <a:solidFill>
                  <a:schemeClr val="bg1">
                    <a:lumMod val="65000"/>
                  </a:schemeClr>
                </a:solidFill>
              </a:rPr>
              <a:t>pulley</a:t>
            </a:r>
            <a:r>
              <a:rPr lang="fr-FR" sz="1000" dirty="0">
                <a:solidFill>
                  <a:schemeClr val="bg1">
                    <a:lumMod val="65000"/>
                  </a:schemeClr>
                </a:solidFill>
              </a:rPr>
              <a:t> </a:t>
            </a:r>
            <a:r>
              <a:rPr lang="fr-FR" sz="1000" dirty="0" err="1">
                <a:solidFill>
                  <a:schemeClr val="bg1">
                    <a:lumMod val="65000"/>
                  </a:schemeClr>
                </a:solidFill>
              </a:rPr>
              <a:t>plasty</a:t>
            </a:r>
            <a:r>
              <a:rPr lang="fr-FR" sz="1000" dirty="0">
                <a:solidFill>
                  <a:schemeClr val="bg1">
                    <a:lumMod val="65000"/>
                  </a:schemeClr>
                </a:solidFill>
              </a:rPr>
              <a:t>, </a:t>
            </a:r>
            <a:r>
              <a:rPr lang="fr-FR" sz="1000" dirty="0" err="1">
                <a:solidFill>
                  <a:schemeClr val="bg1">
                    <a:lumMod val="65000"/>
                  </a:schemeClr>
                </a:solidFill>
              </a:rPr>
              <a:t>pulley</a:t>
            </a:r>
            <a:r>
              <a:rPr lang="fr-FR" sz="1000" dirty="0">
                <a:solidFill>
                  <a:schemeClr val="bg1">
                    <a:lumMod val="65000"/>
                  </a:schemeClr>
                </a:solidFill>
              </a:rPr>
              <a:t> </a:t>
            </a:r>
            <a:r>
              <a:rPr lang="fr-FR" sz="1000" dirty="0" err="1">
                <a:solidFill>
                  <a:schemeClr val="bg1">
                    <a:lumMod val="65000"/>
                  </a:schemeClr>
                </a:solidFill>
              </a:rPr>
              <a:t>venting</a:t>
            </a:r>
            <a:r>
              <a:rPr lang="fr-FR" sz="1000" dirty="0">
                <a:solidFill>
                  <a:schemeClr val="bg1">
                    <a:lumMod val="65000"/>
                  </a:schemeClr>
                </a:solidFill>
              </a:rPr>
              <a:t> and </a:t>
            </a:r>
            <a:r>
              <a:rPr lang="fr-FR" sz="1000" dirty="0" err="1">
                <a:solidFill>
                  <a:schemeClr val="bg1">
                    <a:lumMod val="65000"/>
                  </a:schemeClr>
                </a:solidFill>
              </a:rPr>
              <a:t>resection</a:t>
            </a:r>
            <a:r>
              <a:rPr lang="fr-FR" sz="1000" dirty="0">
                <a:solidFill>
                  <a:schemeClr val="bg1">
                    <a:lumMod val="65000"/>
                  </a:schemeClr>
                </a:solidFill>
              </a:rPr>
              <a:t> of </a:t>
            </a:r>
            <a:r>
              <a:rPr lang="fr-FR" sz="1000" dirty="0" err="1">
                <a:solidFill>
                  <a:schemeClr val="bg1">
                    <a:lumMod val="65000"/>
                  </a:schemeClr>
                </a:solidFill>
              </a:rPr>
              <a:t>flexor</a:t>
            </a:r>
            <a:r>
              <a:rPr lang="fr-FR" sz="1000" dirty="0">
                <a:solidFill>
                  <a:schemeClr val="bg1">
                    <a:lumMod val="65000"/>
                  </a:schemeClr>
                </a:solidFill>
              </a:rPr>
              <a:t> </a:t>
            </a:r>
            <a:r>
              <a:rPr lang="fr-FR" sz="1000" dirty="0" err="1">
                <a:solidFill>
                  <a:schemeClr val="bg1">
                    <a:lumMod val="65000"/>
                  </a:schemeClr>
                </a:solidFill>
              </a:rPr>
              <a:t>digitorum</a:t>
            </a:r>
            <a:r>
              <a:rPr lang="fr-FR" sz="1000" dirty="0">
                <a:solidFill>
                  <a:schemeClr val="bg1">
                    <a:lumMod val="65000"/>
                  </a:schemeClr>
                </a:solidFill>
              </a:rPr>
              <a:t> superficialis slip </a:t>
            </a:r>
            <a:r>
              <a:rPr lang="fr-FR" sz="1000" dirty="0" err="1">
                <a:solidFill>
                  <a:schemeClr val="bg1">
                    <a:lumMod val="65000"/>
                  </a:schemeClr>
                </a:solidFill>
              </a:rPr>
              <a:t>after</a:t>
            </a:r>
            <a:r>
              <a:rPr lang="fr-FR" sz="1000" dirty="0">
                <a:solidFill>
                  <a:schemeClr val="bg1">
                    <a:lumMod val="65000"/>
                  </a:schemeClr>
                </a:solidFill>
              </a:rPr>
              <a:t> zone II </a:t>
            </a:r>
            <a:r>
              <a:rPr lang="fr-FR" sz="1000" dirty="0" err="1">
                <a:solidFill>
                  <a:schemeClr val="bg1">
                    <a:lumMod val="65000"/>
                  </a:schemeClr>
                </a:solidFill>
              </a:rPr>
              <a:t>flexor</a:t>
            </a:r>
            <a:r>
              <a:rPr lang="fr-FR" sz="1000" dirty="0">
                <a:solidFill>
                  <a:schemeClr val="bg1">
                    <a:lumMod val="65000"/>
                  </a:schemeClr>
                </a:solidFill>
              </a:rPr>
              <a:t> tendon </a:t>
            </a:r>
            <a:r>
              <a:rPr lang="fr-FR" sz="1000" dirty="0" err="1">
                <a:solidFill>
                  <a:schemeClr val="bg1">
                    <a:lumMod val="65000"/>
                  </a:schemeClr>
                </a:solidFill>
              </a:rPr>
              <a:t>repair</a:t>
            </a:r>
            <a:r>
              <a:rPr lang="fr-FR" sz="1000" dirty="0">
                <a:solidFill>
                  <a:schemeClr val="bg1">
                    <a:lumMod val="65000"/>
                  </a:schemeClr>
                </a:solidFill>
              </a:rPr>
              <a:t> (</a:t>
            </a:r>
            <a:r>
              <a:rPr lang="fr-FR" sz="1000" dirty="0" err="1">
                <a:solidFill>
                  <a:schemeClr val="bg1">
                    <a:lumMod val="65000"/>
                  </a:schemeClr>
                </a:solidFill>
              </a:rPr>
              <a:t>Aljasim</a:t>
            </a:r>
            <a:r>
              <a:rPr lang="fr-FR" sz="1000" dirty="0">
                <a:solidFill>
                  <a:schemeClr val="bg1">
                    <a:lumMod val="65000"/>
                  </a:schemeClr>
                </a:solidFill>
              </a:rPr>
              <a:t> et al., 2024)</a:t>
            </a:r>
          </a:p>
          <a:p>
            <a:r>
              <a:rPr lang="en-US" sz="1000" dirty="0">
                <a:solidFill>
                  <a:schemeClr val="bg1">
                    <a:lumMod val="65000"/>
                  </a:schemeClr>
                </a:solidFill>
              </a:rPr>
              <a:t>Flexor tendon repair: recent changes and current methods“. 2022</a:t>
            </a:r>
          </a:p>
          <a:p>
            <a:r>
              <a:rPr lang="en-US" sz="1000" dirty="0">
                <a:solidFill>
                  <a:schemeClr val="bg1">
                    <a:lumMod val="65000"/>
                  </a:schemeClr>
                </a:solidFill>
              </a:rPr>
              <a:t>Elliot D, </a:t>
            </a:r>
            <a:r>
              <a:rPr lang="en-US" sz="1000" dirty="0" err="1">
                <a:solidFill>
                  <a:schemeClr val="bg1">
                    <a:lumMod val="65000"/>
                  </a:schemeClr>
                </a:solidFill>
              </a:rPr>
              <a:t>Giesen</a:t>
            </a:r>
            <a:r>
              <a:rPr lang="en-US" sz="1000" dirty="0">
                <a:solidFill>
                  <a:schemeClr val="bg1">
                    <a:lumMod val="65000"/>
                  </a:schemeClr>
                </a:solidFill>
              </a:rPr>
              <a:t> T. Treatment of </a:t>
            </a:r>
            <a:r>
              <a:rPr lang="en-US" sz="1000" dirty="0" err="1">
                <a:solidFill>
                  <a:schemeClr val="bg1">
                    <a:lumMod val="65000"/>
                  </a:schemeClr>
                </a:solidFill>
              </a:rPr>
              <a:t>unfavourable</a:t>
            </a:r>
            <a:r>
              <a:rPr lang="en-US" sz="1000" dirty="0">
                <a:solidFill>
                  <a:schemeClr val="bg1">
                    <a:lumMod val="65000"/>
                  </a:schemeClr>
                </a:solidFill>
              </a:rPr>
              <a:t> results of flexor tendon surgery: ruptured repairs, tethered repairs and pulley incompetence. </a:t>
            </a:r>
            <a:r>
              <a:rPr lang="en-US" sz="1000" i="1" dirty="0">
                <a:solidFill>
                  <a:schemeClr val="bg1">
                    <a:lumMod val="65000"/>
                  </a:schemeClr>
                </a:solidFill>
              </a:rPr>
              <a:t>Indian Journal of Plastic Surgery</a:t>
            </a:r>
            <a:r>
              <a:rPr lang="en-US" sz="1000" dirty="0">
                <a:solidFill>
                  <a:schemeClr val="bg1">
                    <a:lumMod val="65000"/>
                  </a:schemeClr>
                </a:solidFill>
              </a:rPr>
              <a:t>. 2013;46(3):458-471. doi:10.4103/0970-0358.121931</a:t>
            </a:r>
            <a:endParaRPr lang="fr-FR" sz="1000" dirty="0">
              <a:solidFill>
                <a:schemeClr val="bg1">
                  <a:lumMod val="65000"/>
                </a:schemeClr>
              </a:solidFill>
            </a:endParaRPr>
          </a:p>
        </p:txBody>
      </p:sp>
    </p:spTree>
    <p:extLst>
      <p:ext uri="{BB962C8B-B14F-4D97-AF65-F5344CB8AC3E}">
        <p14:creationId xmlns:p14="http://schemas.microsoft.com/office/powerpoint/2010/main" val="35789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E969D8-6997-747C-78C6-9810E93BAC82}"/>
              </a:ext>
            </a:extLst>
          </p:cNvPr>
          <p:cNvSpPr>
            <a:spLocks noGrp="1"/>
          </p:cNvSpPr>
          <p:nvPr>
            <p:ph type="title"/>
          </p:nvPr>
        </p:nvSpPr>
        <p:spPr>
          <a:xfrm>
            <a:off x="838200" y="365126"/>
            <a:ext cx="10515600" cy="992188"/>
          </a:xfrm>
        </p:spPr>
        <p:txBody>
          <a:bodyPr/>
          <a:lstStyle/>
          <a:p>
            <a:pPr algn="ctr"/>
            <a:r>
              <a:rPr lang="fr-FR" dirty="0"/>
              <a:t>Retard de PEC</a:t>
            </a:r>
          </a:p>
        </p:txBody>
      </p:sp>
      <p:sp>
        <p:nvSpPr>
          <p:cNvPr id="3" name="Espace réservé du contenu 2">
            <a:extLst>
              <a:ext uri="{FF2B5EF4-FFF2-40B4-BE49-F238E27FC236}">
                <a16:creationId xmlns:a16="http://schemas.microsoft.com/office/drawing/2014/main" id="{65E18D1D-593B-93A6-D7E9-9A7BF94CFC28}"/>
              </a:ext>
            </a:extLst>
          </p:cNvPr>
          <p:cNvSpPr>
            <a:spLocks noGrp="1"/>
          </p:cNvSpPr>
          <p:nvPr>
            <p:ph idx="1"/>
          </p:nvPr>
        </p:nvSpPr>
        <p:spPr>
          <a:xfrm>
            <a:off x="525378" y="1551272"/>
            <a:ext cx="10515600" cy="4351338"/>
          </a:xfrm>
        </p:spPr>
        <p:txBody>
          <a:bodyPr/>
          <a:lstStyle/>
          <a:p>
            <a:pPr marL="0" indent="0">
              <a:buNone/>
            </a:pPr>
            <a:r>
              <a:rPr lang="fr-FR" sz="2000" dirty="0"/>
              <a:t>Selon les études sur le WOF, période idéale = entre J3 et J5 </a:t>
            </a:r>
          </a:p>
          <a:p>
            <a:pPr lvl="1"/>
            <a:r>
              <a:rPr lang="fr-FR" sz="2000" dirty="0"/>
              <a:t>Mobilisation avant J3:       inflammation, œdème et saignements</a:t>
            </a:r>
          </a:p>
          <a:p>
            <a:pPr lvl="1"/>
            <a:r>
              <a:rPr lang="fr-FR" sz="2000" dirty="0"/>
              <a:t>En cas d’immobilisation prolongée: le WOF augmente de façon significative après quelques jours de stabilité (formation de collagène et d’adhérences)</a:t>
            </a:r>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lgn="ctr">
              <a:buNone/>
            </a:pPr>
            <a:r>
              <a:rPr lang="fr-FR" sz="2000" dirty="0"/>
              <a:t>Si une immobilisation est nécessaire, ne pas modifier le protocole en cours de route.  </a:t>
            </a:r>
          </a:p>
          <a:p>
            <a:pPr marL="0" indent="0" algn="ctr">
              <a:buNone/>
            </a:pPr>
            <a:r>
              <a:rPr lang="fr-FR" sz="2000" dirty="0"/>
              <a:t>Cumul de la période de fragilité tendineuse (lag time) + augmentation du WOF (adhérences 	de la phase fibroblastique)</a:t>
            </a:r>
          </a:p>
          <a:p>
            <a:pPr marL="914400" lvl="2" indent="0">
              <a:buNone/>
            </a:pPr>
            <a:r>
              <a:rPr lang="fr-FR" dirty="0"/>
              <a:t>    </a:t>
            </a:r>
          </a:p>
        </p:txBody>
      </p:sp>
      <p:sp>
        <p:nvSpPr>
          <p:cNvPr id="6" name="ZoneTexte 5">
            <a:extLst>
              <a:ext uri="{FF2B5EF4-FFF2-40B4-BE49-F238E27FC236}">
                <a16:creationId xmlns:a16="http://schemas.microsoft.com/office/drawing/2014/main" id="{2D0A1974-0253-3C6D-A62B-88418610A4F3}"/>
              </a:ext>
            </a:extLst>
          </p:cNvPr>
          <p:cNvSpPr txBox="1"/>
          <p:nvPr/>
        </p:nvSpPr>
        <p:spPr>
          <a:xfrm>
            <a:off x="195263" y="6369763"/>
            <a:ext cx="12192000" cy="246221"/>
          </a:xfrm>
          <a:prstGeom prst="rect">
            <a:avLst/>
          </a:prstGeom>
          <a:noFill/>
        </p:spPr>
        <p:txBody>
          <a:bodyPr wrap="square" rtlCol="0">
            <a:spAutoFit/>
          </a:bodyPr>
          <a:lstStyle/>
          <a:p>
            <a:r>
              <a:rPr lang="fr-FR" sz="1000" dirty="0" err="1">
                <a:solidFill>
                  <a:schemeClr val="bg1">
                    <a:lumMod val="65000"/>
                  </a:schemeClr>
                </a:solidFill>
              </a:rPr>
              <a:t>Delaquaize</a:t>
            </a:r>
            <a:r>
              <a:rPr lang="fr-FR" sz="1000" dirty="0">
                <a:solidFill>
                  <a:schemeClr val="bg1">
                    <a:lumMod val="65000"/>
                  </a:schemeClr>
                </a:solidFill>
              </a:rPr>
              <a:t> F. &amp; Giroud M. Intérêt des protocoles en flexion active protégée lors d’une lésion des tendons fléchisseurs : vers toujours plus de liberté contrôlée, 2020</a:t>
            </a:r>
          </a:p>
        </p:txBody>
      </p:sp>
      <p:cxnSp>
        <p:nvCxnSpPr>
          <p:cNvPr id="7" name="Connecteur droit avec flèche 6">
            <a:extLst>
              <a:ext uri="{FF2B5EF4-FFF2-40B4-BE49-F238E27FC236}">
                <a16:creationId xmlns:a16="http://schemas.microsoft.com/office/drawing/2014/main" id="{1397854E-914A-3928-E64A-DF836AEE8488}"/>
              </a:ext>
            </a:extLst>
          </p:cNvPr>
          <p:cNvCxnSpPr>
            <a:cxnSpLocks/>
          </p:cNvCxnSpPr>
          <p:nvPr/>
        </p:nvCxnSpPr>
        <p:spPr>
          <a:xfrm flipV="1">
            <a:off x="3747524" y="1960696"/>
            <a:ext cx="207169" cy="201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Picture 2" descr="22160">
            <a:extLst>
              <a:ext uri="{FF2B5EF4-FFF2-40B4-BE49-F238E27FC236}">
                <a16:creationId xmlns:a16="http://schemas.microsoft.com/office/drawing/2014/main" id="{CEA6DEE2-9147-0D91-0A02-DBE84AF25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915" y="3060749"/>
            <a:ext cx="1016169" cy="101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7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A0C74-98BE-5AB3-DF70-838783859366}"/>
              </a:ext>
            </a:extLst>
          </p:cNvPr>
          <p:cNvSpPr>
            <a:spLocks noGrp="1"/>
          </p:cNvSpPr>
          <p:nvPr>
            <p:ph type="title"/>
          </p:nvPr>
        </p:nvSpPr>
        <p:spPr>
          <a:xfrm>
            <a:off x="663678" y="0"/>
            <a:ext cx="11665974" cy="1325563"/>
          </a:xfrm>
        </p:spPr>
        <p:txBody>
          <a:bodyPr/>
          <a:lstStyle/>
          <a:p>
            <a:pPr algn="ctr"/>
            <a:r>
              <a:rPr lang="fr-FR" dirty="0"/>
              <a:t>Cicatrisation tendineuse</a:t>
            </a:r>
            <a:endParaRPr lang="fr-FR" sz="4000" b="1" dirty="0"/>
          </a:p>
        </p:txBody>
      </p:sp>
      <p:graphicFrame>
        <p:nvGraphicFramePr>
          <p:cNvPr id="14" name="Espace réservé du contenu 13">
            <a:extLst>
              <a:ext uri="{FF2B5EF4-FFF2-40B4-BE49-F238E27FC236}">
                <a16:creationId xmlns:a16="http://schemas.microsoft.com/office/drawing/2014/main" id="{0118B0DC-03C4-FBCF-3D8B-9D82F6BD39B4}"/>
              </a:ext>
            </a:extLst>
          </p:cNvPr>
          <p:cNvGraphicFramePr>
            <a:graphicFrameLocks noGrp="1"/>
          </p:cNvGraphicFramePr>
          <p:nvPr>
            <p:ph idx="1"/>
            <p:extLst>
              <p:ext uri="{D42A27DB-BD31-4B8C-83A1-F6EECF244321}">
                <p14:modId xmlns:p14="http://schemas.microsoft.com/office/powerpoint/2010/main" val="1637611118"/>
              </p:ext>
            </p:extLst>
          </p:nvPr>
        </p:nvGraphicFramePr>
        <p:xfrm>
          <a:off x="838200" y="1242917"/>
          <a:ext cx="8424464" cy="53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Flèche : bas 14">
            <a:extLst>
              <a:ext uri="{FF2B5EF4-FFF2-40B4-BE49-F238E27FC236}">
                <a16:creationId xmlns:a16="http://schemas.microsoft.com/office/drawing/2014/main" id="{FA89AAA3-03EA-3964-FE6F-7C6BF00FDFBB}"/>
              </a:ext>
            </a:extLst>
          </p:cNvPr>
          <p:cNvSpPr/>
          <p:nvPr/>
        </p:nvSpPr>
        <p:spPr>
          <a:xfrm>
            <a:off x="9437186" y="2652909"/>
            <a:ext cx="379772" cy="1983658"/>
          </a:xfrm>
          <a:prstGeom prst="downArrow">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83CE2137-30A1-7BD7-991B-8C0033B31F0C}"/>
              </a:ext>
            </a:extLst>
          </p:cNvPr>
          <p:cNvSpPr txBox="1"/>
          <p:nvPr/>
        </p:nvSpPr>
        <p:spPr>
          <a:xfrm>
            <a:off x="9955681" y="2828835"/>
            <a:ext cx="1933828" cy="1200329"/>
          </a:xfrm>
          <a:prstGeom prst="rect">
            <a:avLst/>
          </a:prstGeom>
          <a:noFill/>
        </p:spPr>
        <p:txBody>
          <a:bodyPr wrap="square" rtlCol="0">
            <a:spAutoFit/>
          </a:bodyPr>
          <a:lstStyle/>
          <a:p>
            <a:pPr algn="ctr"/>
            <a:r>
              <a:rPr lang="fr-FR" dirty="0"/>
              <a:t>SI IMMOBILISATION</a:t>
            </a:r>
          </a:p>
          <a:p>
            <a:pPr algn="ctr"/>
            <a:r>
              <a:rPr lang="fr-FR" dirty="0"/>
              <a:t>LAG TIME</a:t>
            </a:r>
          </a:p>
          <a:p>
            <a:pPr algn="ctr"/>
            <a:r>
              <a:rPr lang="fr-FR" dirty="0"/>
              <a:t>J5 – J21</a:t>
            </a:r>
          </a:p>
        </p:txBody>
      </p:sp>
      <p:sp>
        <p:nvSpPr>
          <p:cNvPr id="3" name="ZoneTexte 2">
            <a:extLst>
              <a:ext uri="{FF2B5EF4-FFF2-40B4-BE49-F238E27FC236}">
                <a16:creationId xmlns:a16="http://schemas.microsoft.com/office/drawing/2014/main" id="{17CC2359-861E-CA3F-538F-C66B970CF653}"/>
              </a:ext>
            </a:extLst>
          </p:cNvPr>
          <p:cNvSpPr txBox="1"/>
          <p:nvPr/>
        </p:nvSpPr>
        <p:spPr>
          <a:xfrm>
            <a:off x="191136" y="6585932"/>
            <a:ext cx="11014681" cy="24622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bg1">
                    <a:lumMod val="65000"/>
                  </a:schemeClr>
                </a:solidFill>
              </a:rPr>
              <a:t>James R. et al. </a:t>
            </a:r>
            <a:r>
              <a:rPr lang="fr-FR" sz="1000" i="1" dirty="0">
                <a:solidFill>
                  <a:schemeClr val="bg1">
                    <a:lumMod val="65000"/>
                  </a:schemeClr>
                </a:solidFill>
              </a:rPr>
              <a:t>Tendon: </a:t>
            </a:r>
            <a:r>
              <a:rPr lang="fr-FR" sz="1000" i="1" dirty="0" err="1">
                <a:solidFill>
                  <a:schemeClr val="bg1">
                    <a:lumMod val="65000"/>
                  </a:schemeClr>
                </a:solidFill>
              </a:rPr>
              <a:t>Biology</a:t>
            </a:r>
            <a:r>
              <a:rPr lang="fr-FR" sz="1000" i="1" dirty="0">
                <a:solidFill>
                  <a:schemeClr val="bg1">
                    <a:lumMod val="65000"/>
                  </a:schemeClr>
                </a:solidFill>
              </a:rPr>
              <a:t>, </a:t>
            </a:r>
            <a:r>
              <a:rPr lang="fr-FR" sz="1000" i="1" dirty="0" err="1">
                <a:solidFill>
                  <a:schemeClr val="bg1">
                    <a:lumMod val="65000"/>
                  </a:schemeClr>
                </a:solidFill>
              </a:rPr>
              <a:t>Biomechanics</a:t>
            </a:r>
            <a:r>
              <a:rPr lang="fr-FR" sz="1000" i="1" dirty="0">
                <a:solidFill>
                  <a:schemeClr val="bg1">
                    <a:lumMod val="65000"/>
                  </a:schemeClr>
                </a:solidFill>
              </a:rPr>
              <a:t>, </a:t>
            </a:r>
            <a:r>
              <a:rPr lang="fr-FR" sz="1000" i="1" dirty="0" err="1">
                <a:solidFill>
                  <a:schemeClr val="bg1">
                    <a:lumMod val="65000"/>
                  </a:schemeClr>
                </a:solidFill>
              </a:rPr>
              <a:t>Repair</a:t>
            </a:r>
            <a:r>
              <a:rPr lang="fr-FR" sz="1000" i="1" dirty="0">
                <a:solidFill>
                  <a:schemeClr val="bg1">
                    <a:lumMod val="65000"/>
                  </a:schemeClr>
                </a:solidFill>
              </a:rPr>
              <a:t>, </a:t>
            </a:r>
            <a:r>
              <a:rPr lang="fr-FR" sz="1000" i="1" dirty="0" err="1">
                <a:solidFill>
                  <a:schemeClr val="bg1">
                    <a:lumMod val="65000"/>
                  </a:schemeClr>
                </a:solidFill>
              </a:rPr>
              <a:t>Growth</a:t>
            </a:r>
            <a:r>
              <a:rPr lang="fr-FR" sz="1000" i="1" dirty="0">
                <a:solidFill>
                  <a:schemeClr val="bg1">
                    <a:lumMod val="65000"/>
                  </a:schemeClr>
                </a:solidFill>
              </a:rPr>
              <a:t> </a:t>
            </a:r>
            <a:r>
              <a:rPr lang="fr-FR" sz="1000" i="1" dirty="0" err="1">
                <a:solidFill>
                  <a:schemeClr val="bg1">
                    <a:lumMod val="65000"/>
                  </a:schemeClr>
                </a:solidFill>
              </a:rPr>
              <a:t>Factors</a:t>
            </a:r>
            <a:r>
              <a:rPr lang="fr-FR" sz="1000" i="1" dirty="0">
                <a:solidFill>
                  <a:schemeClr val="bg1">
                    <a:lumMod val="65000"/>
                  </a:schemeClr>
                </a:solidFill>
              </a:rPr>
              <a:t>, and </a:t>
            </a:r>
            <a:r>
              <a:rPr lang="fr-FR" sz="1000" i="1" dirty="0" err="1">
                <a:solidFill>
                  <a:schemeClr val="bg1">
                    <a:lumMod val="65000"/>
                  </a:schemeClr>
                </a:solidFill>
              </a:rPr>
              <a:t>Evolving</a:t>
            </a:r>
            <a:r>
              <a:rPr lang="fr-FR" sz="1000" i="1" dirty="0">
                <a:solidFill>
                  <a:schemeClr val="bg1">
                    <a:lumMod val="65000"/>
                  </a:schemeClr>
                </a:solidFill>
              </a:rPr>
              <a:t> </a:t>
            </a:r>
            <a:r>
              <a:rPr lang="fr-FR" sz="1000" i="1" dirty="0" err="1">
                <a:solidFill>
                  <a:schemeClr val="bg1">
                    <a:lumMod val="65000"/>
                  </a:schemeClr>
                </a:solidFill>
              </a:rPr>
              <a:t>Treatment</a:t>
            </a:r>
            <a:r>
              <a:rPr lang="fr-FR" sz="1000" i="1" dirty="0">
                <a:solidFill>
                  <a:schemeClr val="bg1">
                    <a:lumMod val="65000"/>
                  </a:schemeClr>
                </a:solidFill>
              </a:rPr>
              <a:t> Options</a:t>
            </a:r>
            <a:r>
              <a:rPr lang="fr-FR" sz="1000" dirty="0">
                <a:solidFill>
                  <a:schemeClr val="bg1">
                    <a:lumMod val="65000"/>
                  </a:schemeClr>
                </a:solidFill>
              </a:rPr>
              <a:t>. Journal of Hand </a:t>
            </a:r>
            <a:r>
              <a:rPr lang="fr-FR" sz="1000" dirty="0" err="1">
                <a:solidFill>
                  <a:schemeClr val="bg1">
                    <a:lumMod val="65000"/>
                  </a:schemeClr>
                </a:solidFill>
              </a:rPr>
              <a:t>Surgery</a:t>
            </a:r>
            <a:r>
              <a:rPr lang="fr-FR" sz="1000" dirty="0">
                <a:solidFill>
                  <a:schemeClr val="bg1">
                    <a:lumMod val="65000"/>
                  </a:schemeClr>
                </a:solidFill>
              </a:rPr>
              <a:t>. 2008;33(1):102–112</a:t>
            </a:r>
            <a:r>
              <a:rPr lang="fr-FR" sz="1000" b="1" dirty="0">
                <a:solidFill>
                  <a:schemeClr val="bg1">
                    <a:lumMod val="65000"/>
                  </a:schemeClr>
                </a:solidFill>
              </a:rPr>
              <a:t>.</a:t>
            </a:r>
          </a:p>
        </p:txBody>
      </p:sp>
    </p:spTree>
    <p:extLst>
      <p:ext uri="{BB962C8B-B14F-4D97-AF65-F5344CB8AC3E}">
        <p14:creationId xmlns:p14="http://schemas.microsoft.com/office/powerpoint/2010/main" val="256977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DA34EE-54A4-4776-056B-2DBCA00EC612}"/>
              </a:ext>
            </a:extLst>
          </p:cNvPr>
          <p:cNvSpPr>
            <a:spLocks noGrp="1"/>
          </p:cNvSpPr>
          <p:nvPr>
            <p:ph type="title"/>
          </p:nvPr>
        </p:nvSpPr>
        <p:spPr/>
        <p:txBody>
          <a:bodyPr/>
          <a:lstStyle/>
          <a:p>
            <a:pPr algn="ctr"/>
            <a:r>
              <a:rPr lang="fr-FR" dirty="0"/>
              <a:t>Rupture secondaire</a:t>
            </a:r>
          </a:p>
        </p:txBody>
      </p:sp>
      <p:sp>
        <p:nvSpPr>
          <p:cNvPr id="3" name="Espace réservé du contenu 2">
            <a:extLst>
              <a:ext uri="{FF2B5EF4-FFF2-40B4-BE49-F238E27FC236}">
                <a16:creationId xmlns:a16="http://schemas.microsoft.com/office/drawing/2014/main" id="{444C3228-0E36-F4C6-8272-E59432D0D248}"/>
              </a:ext>
            </a:extLst>
          </p:cNvPr>
          <p:cNvSpPr>
            <a:spLocks noGrp="1"/>
          </p:cNvSpPr>
          <p:nvPr>
            <p:ph idx="1"/>
          </p:nvPr>
        </p:nvSpPr>
        <p:spPr>
          <a:xfrm>
            <a:off x="736600" y="1562100"/>
            <a:ext cx="11150600" cy="4930775"/>
          </a:xfrm>
        </p:spPr>
        <p:txBody>
          <a:bodyPr>
            <a:normAutofit/>
          </a:bodyPr>
          <a:lstStyle/>
          <a:p>
            <a:r>
              <a:rPr lang="fr-FR" sz="2400" dirty="0"/>
              <a:t>Souvent entre J5 et J21 (Lag time)</a:t>
            </a:r>
          </a:p>
          <a:p>
            <a:pPr>
              <a:spcBef>
                <a:spcPts val="0"/>
              </a:spcBef>
            </a:pPr>
            <a:r>
              <a:rPr lang="fr-FR" sz="2400" dirty="0"/>
              <a:t>Causes : Contraintes mécaniques trop excessives,</a:t>
            </a:r>
          </a:p>
          <a:p>
            <a:pPr marL="0" indent="0">
              <a:spcBef>
                <a:spcPts val="0"/>
              </a:spcBef>
              <a:buNone/>
            </a:pPr>
            <a:r>
              <a:rPr lang="fr-FR" sz="2400" dirty="0"/>
              <a:t>                       Suture insuffisamment solide,</a:t>
            </a:r>
          </a:p>
          <a:p>
            <a:pPr marL="0" indent="0">
              <a:spcBef>
                <a:spcPts val="0"/>
              </a:spcBef>
              <a:buNone/>
            </a:pPr>
            <a:r>
              <a:rPr lang="fr-FR" sz="2400" dirty="0"/>
              <a:t>                       Mauvaise observance du patient, </a:t>
            </a:r>
          </a:p>
          <a:p>
            <a:pPr marL="0" indent="0">
              <a:spcBef>
                <a:spcPts val="0"/>
              </a:spcBef>
              <a:buNone/>
            </a:pPr>
            <a:r>
              <a:rPr lang="fr-FR" sz="2400" dirty="0"/>
              <a:t>                       Facteurs biologiques (diabète, tabac, infection, œdème ++)</a:t>
            </a:r>
          </a:p>
          <a:p>
            <a:pPr marL="0" indent="0">
              <a:buNone/>
            </a:pPr>
            <a:endParaRPr lang="fr-FR" sz="2400" dirty="0"/>
          </a:p>
          <a:p>
            <a:pPr marL="0" indent="0">
              <a:buNone/>
            </a:pPr>
            <a:endParaRPr lang="fr-FR" sz="2400" dirty="0"/>
          </a:p>
          <a:p>
            <a:pPr marL="0" indent="0">
              <a:buNone/>
            </a:pPr>
            <a:endParaRPr lang="fr-FR" sz="2400" dirty="0"/>
          </a:p>
          <a:p>
            <a:r>
              <a:rPr lang="fr-FR" sz="2400" dirty="0"/>
              <a:t>En rééducation: </a:t>
            </a:r>
          </a:p>
          <a:p>
            <a:pPr marL="457200" lvl="1" indent="0">
              <a:buNone/>
            </a:pPr>
            <a:r>
              <a:rPr lang="fr-FR" dirty="0"/>
              <a:t>Vigilance ++ au WOF</a:t>
            </a:r>
          </a:p>
          <a:p>
            <a:pPr marL="457200" lvl="1" indent="0">
              <a:buNone/>
            </a:pPr>
            <a:r>
              <a:rPr lang="fr-FR" dirty="0"/>
              <a:t>Respect protocole choisi avec le chirurgien, privilégier les amplitudes intermédiaires, éviter fermeture poing complet</a:t>
            </a:r>
          </a:p>
          <a:p>
            <a:pPr lvl="1"/>
            <a:endParaRPr lang="fr-FR" dirty="0"/>
          </a:p>
          <a:p>
            <a:pPr lvl="1"/>
            <a:endParaRPr lang="fr-FR" dirty="0"/>
          </a:p>
        </p:txBody>
      </p:sp>
      <p:graphicFrame>
        <p:nvGraphicFramePr>
          <p:cNvPr id="5" name="Diagramme 4">
            <a:extLst>
              <a:ext uri="{FF2B5EF4-FFF2-40B4-BE49-F238E27FC236}">
                <a16:creationId xmlns:a16="http://schemas.microsoft.com/office/drawing/2014/main" id="{86F1B6EE-7B96-D267-2D44-B73EDB6CF531}"/>
              </a:ext>
            </a:extLst>
          </p:cNvPr>
          <p:cNvGraphicFramePr/>
          <p:nvPr>
            <p:extLst>
              <p:ext uri="{D42A27DB-BD31-4B8C-83A1-F6EECF244321}">
                <p14:modId xmlns:p14="http://schemas.microsoft.com/office/powerpoint/2010/main" val="23042716"/>
              </p:ext>
            </p:extLst>
          </p:nvPr>
        </p:nvGraphicFramePr>
        <p:xfrm>
          <a:off x="1438494" y="3582563"/>
          <a:ext cx="8187137" cy="775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92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F4E0D-C4E9-0B6F-204B-2BE8BB960CA0}"/>
              </a:ext>
            </a:extLst>
          </p:cNvPr>
          <p:cNvSpPr>
            <a:spLocks noGrp="1"/>
          </p:cNvSpPr>
          <p:nvPr>
            <p:ph type="title"/>
          </p:nvPr>
        </p:nvSpPr>
        <p:spPr>
          <a:xfrm>
            <a:off x="831850" y="1709739"/>
            <a:ext cx="10515599" cy="1836180"/>
          </a:xfrm>
        </p:spPr>
        <p:txBody>
          <a:bodyPr>
            <a:normAutofit/>
          </a:bodyPr>
          <a:lstStyle/>
          <a:p>
            <a:pPr algn="ctr"/>
            <a:r>
              <a:rPr lang="fr-FR" sz="4800" dirty="0"/>
              <a:t>ADAPTATION DE LA REEDUCATION</a:t>
            </a:r>
          </a:p>
        </p:txBody>
      </p:sp>
      <p:sp>
        <p:nvSpPr>
          <p:cNvPr id="3" name="Espace réservé du texte 2">
            <a:extLst>
              <a:ext uri="{FF2B5EF4-FFF2-40B4-BE49-F238E27FC236}">
                <a16:creationId xmlns:a16="http://schemas.microsoft.com/office/drawing/2014/main" id="{46843928-E10B-28CB-BD8D-DCF7B55793E7}"/>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2635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gue d'Acupression | Shop Anti-Stress">
            <a:extLst>
              <a:ext uri="{FF2B5EF4-FFF2-40B4-BE49-F238E27FC236}">
                <a16:creationId xmlns:a16="http://schemas.microsoft.com/office/drawing/2014/main" id="{59A1F087-B6D3-E993-D8CF-F52F9F5F8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408" y="-95978"/>
            <a:ext cx="1946029" cy="194602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0339759-CA27-FB86-4474-DFBA2F0639B1}"/>
              </a:ext>
            </a:extLst>
          </p:cNvPr>
          <p:cNvSpPr>
            <a:spLocks noGrp="1"/>
          </p:cNvSpPr>
          <p:nvPr>
            <p:ph type="title"/>
          </p:nvPr>
        </p:nvSpPr>
        <p:spPr/>
        <p:txBody>
          <a:bodyPr/>
          <a:lstStyle/>
          <a:p>
            <a:pPr algn="ctr"/>
            <a:r>
              <a:rPr lang="fr-FR" dirty="0"/>
              <a:t>Adhérences</a:t>
            </a:r>
          </a:p>
        </p:txBody>
      </p:sp>
      <p:sp>
        <p:nvSpPr>
          <p:cNvPr id="5" name="ZoneTexte 4">
            <a:extLst>
              <a:ext uri="{FF2B5EF4-FFF2-40B4-BE49-F238E27FC236}">
                <a16:creationId xmlns:a16="http://schemas.microsoft.com/office/drawing/2014/main" id="{CDE55490-A503-7B89-8810-235AD8AE2D2C}"/>
              </a:ext>
            </a:extLst>
          </p:cNvPr>
          <p:cNvSpPr txBox="1"/>
          <p:nvPr/>
        </p:nvSpPr>
        <p:spPr>
          <a:xfrm>
            <a:off x="838200" y="2516784"/>
            <a:ext cx="5096287" cy="2862322"/>
          </a:xfrm>
          <a:prstGeom prst="rect">
            <a:avLst/>
          </a:prstGeom>
          <a:noFill/>
        </p:spPr>
        <p:txBody>
          <a:bodyPr wrap="square" rtlCol="0">
            <a:spAutoFit/>
          </a:bodyPr>
          <a:lstStyle/>
          <a:p>
            <a:pPr marL="285750" indent="-285750">
              <a:buFont typeface="Wingdings" panose="05000000000000000000" pitchFamily="2" charset="2"/>
              <a:buChar char="Ø"/>
            </a:pPr>
            <a:r>
              <a:rPr lang="fr-FR" dirty="0"/>
              <a:t>Prévention</a:t>
            </a:r>
          </a:p>
          <a:p>
            <a:pPr marL="742950" lvl="1" indent="-285750">
              <a:buFont typeface="Arial" panose="020B0604020202020204" pitchFamily="34" charset="0"/>
              <a:buChar char="•"/>
            </a:pPr>
            <a:r>
              <a:rPr lang="fr-FR" dirty="0"/>
              <a:t>MAP (favorise cicatrisation intrinsèque et limite cicatrisation extrinsèque)</a:t>
            </a:r>
          </a:p>
          <a:p>
            <a:pPr marL="742950" lvl="1" indent="-285750">
              <a:buFont typeface="Arial" panose="020B0604020202020204" pitchFamily="34" charset="0"/>
              <a:buChar char="•"/>
            </a:pPr>
            <a:r>
              <a:rPr lang="fr-FR" dirty="0"/>
              <a:t>Lutte contre l’hématome et l’œdème: </a:t>
            </a:r>
            <a:r>
              <a:rPr lang="fr-FR" dirty="0" err="1"/>
              <a:t>Coheban</a:t>
            </a:r>
            <a:r>
              <a:rPr lang="fr-FR" dirty="0"/>
              <a:t>, drainage, bague acupression (++ infiltration des tissus)</a:t>
            </a:r>
          </a:p>
          <a:p>
            <a:pPr marL="742950" lvl="1" indent="-285750">
              <a:buFont typeface="Arial" panose="020B0604020202020204" pitchFamily="34" charset="0"/>
              <a:buChar char="•"/>
            </a:pPr>
            <a:r>
              <a:rPr lang="fr-FR" dirty="0"/>
              <a:t>Gestion de la cicatrice</a:t>
            </a:r>
          </a:p>
          <a:p>
            <a:pPr marL="742950" lvl="1" indent="-285750">
              <a:buFont typeface="Arial" panose="020B0604020202020204" pitchFamily="34" charset="0"/>
              <a:buChar char="•"/>
            </a:pPr>
            <a:r>
              <a:rPr lang="fr-FR" dirty="0"/>
              <a:t>Exercices spécifiques de glissement tendineux </a:t>
            </a:r>
          </a:p>
          <a:p>
            <a:endParaRPr lang="fr-FR" dirty="0"/>
          </a:p>
        </p:txBody>
      </p:sp>
      <p:sp>
        <p:nvSpPr>
          <p:cNvPr id="3" name="ZoneTexte 2">
            <a:extLst>
              <a:ext uri="{FF2B5EF4-FFF2-40B4-BE49-F238E27FC236}">
                <a16:creationId xmlns:a16="http://schemas.microsoft.com/office/drawing/2014/main" id="{EB7771E8-4B6C-FF76-B66D-018998636661}"/>
              </a:ext>
            </a:extLst>
          </p:cNvPr>
          <p:cNvSpPr txBox="1"/>
          <p:nvPr/>
        </p:nvSpPr>
        <p:spPr>
          <a:xfrm>
            <a:off x="6154816" y="2281761"/>
            <a:ext cx="5820799" cy="1200329"/>
          </a:xfrm>
          <a:prstGeom prst="rect">
            <a:avLst/>
          </a:prstGeom>
          <a:noFill/>
        </p:spPr>
        <p:txBody>
          <a:bodyPr wrap="square" rtlCol="0">
            <a:spAutoFit/>
          </a:bodyPr>
          <a:lstStyle/>
          <a:p>
            <a:pPr marL="742950" lvl="1" indent="-285750">
              <a:buFont typeface="Arial" panose="020B0604020202020204" pitchFamily="34" charset="0"/>
              <a:buChar char="•"/>
            </a:pPr>
            <a:endParaRPr lang="fr-FR" dirty="0"/>
          </a:p>
          <a:p>
            <a:pPr marL="285750" indent="-285750">
              <a:buFont typeface="Wingdings" panose="05000000000000000000" pitchFamily="2" charset="2"/>
              <a:buChar char="Ø"/>
            </a:pPr>
            <a:r>
              <a:rPr lang="fr-FR" dirty="0"/>
              <a:t>Traitement des adhérences installées</a:t>
            </a:r>
          </a:p>
          <a:p>
            <a:pPr marL="742950" lvl="1" indent="-285750">
              <a:buFont typeface="Arial" panose="020B0604020202020204" pitchFamily="34" charset="0"/>
              <a:buChar char="•"/>
            </a:pPr>
            <a:r>
              <a:rPr lang="fr-FR" dirty="0"/>
              <a:t>Mobilisation active ciblée, dissociation ++</a:t>
            </a:r>
          </a:p>
          <a:p>
            <a:pPr marL="742950" lvl="1" indent="-285750">
              <a:buFont typeface="Arial" panose="020B0604020202020204" pitchFamily="34" charset="0"/>
              <a:buChar char="•"/>
            </a:pPr>
            <a:r>
              <a:rPr lang="fr-FR" dirty="0"/>
              <a:t>Utilisation d’orthèses: tube IPP, blocage IPP, joug</a:t>
            </a:r>
          </a:p>
        </p:txBody>
      </p:sp>
      <p:sp>
        <p:nvSpPr>
          <p:cNvPr id="7" name="ZoneTexte 6">
            <a:extLst>
              <a:ext uri="{FF2B5EF4-FFF2-40B4-BE49-F238E27FC236}">
                <a16:creationId xmlns:a16="http://schemas.microsoft.com/office/drawing/2014/main" id="{0761B9A2-B0C3-AFB4-7172-D8114A9305EF}"/>
              </a:ext>
            </a:extLst>
          </p:cNvPr>
          <p:cNvSpPr txBox="1"/>
          <p:nvPr/>
        </p:nvSpPr>
        <p:spPr>
          <a:xfrm>
            <a:off x="423045" y="1600442"/>
            <a:ext cx="10773537" cy="646331"/>
          </a:xfrm>
          <a:prstGeom prst="rect">
            <a:avLst/>
          </a:prstGeom>
          <a:noFill/>
        </p:spPr>
        <p:txBody>
          <a:bodyPr wrap="square">
            <a:spAutoFit/>
          </a:bodyPr>
          <a:lstStyle/>
          <a:p>
            <a:pPr algn="ctr"/>
            <a:r>
              <a:rPr lang="fr-FR" dirty="0"/>
              <a:t>Favorisées par l’immobilisation, l’importance du traumatisme et de l’œdème, la complexité de la chirurgie, l’infection.</a:t>
            </a:r>
          </a:p>
        </p:txBody>
      </p:sp>
      <p:pic>
        <p:nvPicPr>
          <p:cNvPr id="4" name="Picture 6" descr="3M Coheban Bande élastique Cohesive Chair 7cmx3m : Amazon.fr: Hygiène et  Santé">
            <a:extLst>
              <a:ext uri="{FF2B5EF4-FFF2-40B4-BE49-F238E27FC236}">
                <a16:creationId xmlns:a16="http://schemas.microsoft.com/office/drawing/2014/main" id="{C5C67247-9BB1-107F-09DD-7E487E0C4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470" y="4233179"/>
            <a:ext cx="1792662" cy="204875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C0D55E4-30B3-3DAE-5570-F871109D25B2}"/>
              </a:ext>
            </a:extLst>
          </p:cNvPr>
          <p:cNvPicPr>
            <a:picLocks noChangeAspect="1"/>
          </p:cNvPicPr>
          <p:nvPr/>
        </p:nvPicPr>
        <p:blipFill>
          <a:blip r:embed="rId5"/>
          <a:stretch>
            <a:fillRect/>
          </a:stretch>
        </p:blipFill>
        <p:spPr>
          <a:xfrm>
            <a:off x="8047333" y="4107454"/>
            <a:ext cx="3149249" cy="2242411"/>
          </a:xfrm>
          <a:prstGeom prst="rect">
            <a:avLst/>
          </a:prstGeom>
        </p:spPr>
      </p:pic>
    </p:spTree>
    <p:extLst>
      <p:ext uri="{BB962C8B-B14F-4D97-AF65-F5344CB8AC3E}">
        <p14:creationId xmlns:p14="http://schemas.microsoft.com/office/powerpoint/2010/main" val="1066892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BC842-05EB-A0A6-58BD-8997638A8DC2}"/>
              </a:ext>
            </a:extLst>
          </p:cNvPr>
          <p:cNvSpPr>
            <a:spLocks noGrp="1"/>
          </p:cNvSpPr>
          <p:nvPr>
            <p:ph type="title"/>
          </p:nvPr>
        </p:nvSpPr>
        <p:spPr/>
        <p:txBody>
          <a:bodyPr/>
          <a:lstStyle/>
          <a:p>
            <a:pPr algn="ctr"/>
            <a:r>
              <a:rPr lang="fr-FR" dirty="0"/>
              <a:t>Raideur articulaire</a:t>
            </a:r>
          </a:p>
        </p:txBody>
      </p:sp>
      <p:sp>
        <p:nvSpPr>
          <p:cNvPr id="3" name="Espace réservé du contenu 2">
            <a:extLst>
              <a:ext uri="{FF2B5EF4-FFF2-40B4-BE49-F238E27FC236}">
                <a16:creationId xmlns:a16="http://schemas.microsoft.com/office/drawing/2014/main" id="{4B0A8C35-4AFD-FFB7-447D-00EF50160F9B}"/>
              </a:ext>
            </a:extLst>
          </p:cNvPr>
          <p:cNvSpPr>
            <a:spLocks noGrp="1"/>
          </p:cNvSpPr>
          <p:nvPr>
            <p:ph idx="1"/>
          </p:nvPr>
        </p:nvSpPr>
        <p:spPr/>
        <p:txBody>
          <a:bodyPr/>
          <a:lstStyle/>
          <a:p>
            <a:r>
              <a:rPr lang="fr-FR" dirty="0"/>
              <a:t>Flessum IPP ++ </a:t>
            </a:r>
          </a:p>
          <a:p>
            <a:r>
              <a:rPr lang="fr-FR" dirty="0"/>
              <a:t>Fréquence des séances</a:t>
            </a:r>
          </a:p>
          <a:p>
            <a:r>
              <a:rPr lang="fr-FR" dirty="0"/>
              <a:t>Échauffement des structures péri articulaires : Chaud, vibrations</a:t>
            </a:r>
          </a:p>
          <a:p>
            <a:r>
              <a:rPr lang="fr-FR" dirty="0"/>
              <a:t>Mob passive en protection tendon pdt période de Consolidation Puis posture au plateau canadien</a:t>
            </a:r>
          </a:p>
          <a:p>
            <a:r>
              <a:rPr lang="fr-FR" dirty="0"/>
              <a:t>Utilisation d’orthèse (Capener, ETDNO, tube nocturne, joug)</a:t>
            </a:r>
          </a:p>
        </p:txBody>
      </p:sp>
      <p:pic>
        <p:nvPicPr>
          <p:cNvPr id="1026" name="Picture 2" descr="Qui pratique les orthèses «banane » pour traiter les flexum d'IPP à part  l'équipe de Barcelone ? Des avis ? Retour d'expérience ? Bonne journée à  tous 🙂">
            <a:extLst>
              <a:ext uri="{FF2B5EF4-FFF2-40B4-BE49-F238E27FC236}">
                <a16:creationId xmlns:a16="http://schemas.microsoft.com/office/drawing/2014/main" id="{2F8C94C1-0131-10E1-81D8-FDC387586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267" y="461006"/>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bi type CAPENER - Nos produits - NEUT">
            <a:extLst>
              <a:ext uri="{FF2B5EF4-FFF2-40B4-BE49-F238E27FC236}">
                <a16:creationId xmlns:a16="http://schemas.microsoft.com/office/drawing/2014/main" id="{96596C9E-4D5D-5EA7-A4D3-D5809AA45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170" y="4720500"/>
            <a:ext cx="2011541" cy="201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07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1 633 300+ Soleil Photos et images libres de droits - iStock | Été, Plage,  Nature">
            <a:extLst>
              <a:ext uri="{FF2B5EF4-FFF2-40B4-BE49-F238E27FC236}">
                <a16:creationId xmlns:a16="http://schemas.microsoft.com/office/drawing/2014/main" id="{FD21B52D-BF8D-450F-4D6C-556FAC87B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441" y="120748"/>
            <a:ext cx="3420117" cy="327481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CB5422F-7B9A-69EB-D7CC-C3FABDA62BA2}"/>
              </a:ext>
            </a:extLst>
          </p:cNvPr>
          <p:cNvSpPr>
            <a:spLocks noGrp="1"/>
          </p:cNvSpPr>
          <p:nvPr>
            <p:ph type="title"/>
          </p:nvPr>
        </p:nvSpPr>
        <p:spPr/>
        <p:txBody>
          <a:bodyPr/>
          <a:lstStyle/>
          <a:p>
            <a:pPr algn="ctr"/>
            <a:r>
              <a:rPr lang="fr-FR" dirty="0"/>
              <a:t>Cas clinique simple </a:t>
            </a:r>
          </a:p>
        </p:txBody>
      </p:sp>
      <p:sp>
        <p:nvSpPr>
          <p:cNvPr id="3" name="Espace réservé du contenu 2">
            <a:extLst>
              <a:ext uri="{FF2B5EF4-FFF2-40B4-BE49-F238E27FC236}">
                <a16:creationId xmlns:a16="http://schemas.microsoft.com/office/drawing/2014/main" id="{C8AA2F4B-2A49-2B04-FABA-C44739A24534}"/>
              </a:ext>
            </a:extLst>
          </p:cNvPr>
          <p:cNvSpPr>
            <a:spLocks noGrp="1"/>
          </p:cNvSpPr>
          <p:nvPr>
            <p:ph idx="1"/>
          </p:nvPr>
        </p:nvSpPr>
        <p:spPr/>
        <p:txBody>
          <a:bodyPr>
            <a:normAutofit lnSpcReduction="10000"/>
          </a:bodyPr>
          <a:lstStyle/>
          <a:p>
            <a:pPr marL="0" indent="0">
              <a:buNone/>
            </a:pPr>
            <a:r>
              <a:rPr lang="fr-FR" dirty="0"/>
              <a:t>Cas idéal</a:t>
            </a:r>
          </a:p>
          <a:p>
            <a:pPr marL="0" indent="0">
              <a:buNone/>
            </a:pPr>
            <a:r>
              <a:rPr lang="fr-FR" dirty="0"/>
              <a:t>Suture d’un seul tendon</a:t>
            </a:r>
          </a:p>
          <a:p>
            <a:pPr marL="0" indent="0">
              <a:buNone/>
            </a:pPr>
            <a:r>
              <a:rPr lang="fr-FR" dirty="0"/>
              <a:t>Prise en charge dans un délai optimal (J3)</a:t>
            </a:r>
          </a:p>
          <a:p>
            <a:pPr marL="0" indent="0">
              <a:buNone/>
            </a:pPr>
            <a:r>
              <a:rPr lang="fr-FR" dirty="0"/>
              <a:t>Suture solide selon les recommandations (mini 4 brins)</a:t>
            </a:r>
          </a:p>
          <a:p>
            <a:pPr marL="0" indent="0">
              <a:buNone/>
            </a:pPr>
            <a:r>
              <a:rPr lang="fr-FR" dirty="0"/>
              <a:t>Pas de lésion associée</a:t>
            </a:r>
          </a:p>
          <a:p>
            <a:pPr marL="0" indent="0">
              <a:buNone/>
            </a:pPr>
            <a:r>
              <a:rPr lang="fr-FR" dirty="0"/>
              <a:t>Absence de comorbidité (cicatrisation)</a:t>
            </a:r>
          </a:p>
          <a:p>
            <a:pPr marL="0" indent="0">
              <a:buNone/>
            </a:pPr>
            <a:r>
              <a:rPr lang="fr-FR" dirty="0"/>
              <a:t>Patient observant</a:t>
            </a:r>
          </a:p>
          <a:p>
            <a:pPr marL="0" indent="0">
              <a:buNone/>
            </a:pPr>
            <a:endParaRPr lang="fr-FR" dirty="0"/>
          </a:p>
          <a:p>
            <a:pPr marL="0" indent="0">
              <a:buNone/>
            </a:pPr>
            <a:r>
              <a:rPr lang="fr-FR" sz="2000" dirty="0"/>
              <a:t>Bonus CRO/CRH</a:t>
            </a:r>
          </a:p>
        </p:txBody>
      </p:sp>
    </p:spTree>
    <p:extLst>
      <p:ext uri="{BB962C8B-B14F-4D97-AF65-F5344CB8AC3E}">
        <p14:creationId xmlns:p14="http://schemas.microsoft.com/office/powerpoint/2010/main" val="5286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7D31D92C-78AB-AC58-B80D-9C412AA39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861" y="3437724"/>
            <a:ext cx="3059028" cy="286535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41FD99C0-F525-6F09-8546-32E4EDAF86FE}"/>
              </a:ext>
            </a:extLst>
          </p:cNvPr>
          <p:cNvSpPr>
            <a:spLocks noGrp="1"/>
          </p:cNvSpPr>
          <p:nvPr>
            <p:ph type="title"/>
          </p:nvPr>
        </p:nvSpPr>
        <p:spPr/>
        <p:txBody>
          <a:bodyPr/>
          <a:lstStyle/>
          <a:p>
            <a:pPr algn="ctr"/>
            <a:r>
              <a:rPr lang="fr-FR" dirty="0"/>
              <a:t>Perte de force</a:t>
            </a:r>
          </a:p>
        </p:txBody>
      </p:sp>
      <p:sp>
        <p:nvSpPr>
          <p:cNvPr id="3" name="Espace réservé du contenu 2">
            <a:extLst>
              <a:ext uri="{FF2B5EF4-FFF2-40B4-BE49-F238E27FC236}">
                <a16:creationId xmlns:a16="http://schemas.microsoft.com/office/drawing/2014/main" id="{64F1F907-446B-E790-854D-F0475C291A18}"/>
              </a:ext>
            </a:extLst>
          </p:cNvPr>
          <p:cNvSpPr>
            <a:spLocks noGrp="1"/>
          </p:cNvSpPr>
          <p:nvPr>
            <p:ph idx="1"/>
          </p:nvPr>
        </p:nvSpPr>
        <p:spPr/>
        <p:txBody>
          <a:bodyPr/>
          <a:lstStyle/>
          <a:p>
            <a:r>
              <a:rPr lang="fr-FR" dirty="0"/>
              <a:t>Poulies ouvertes (</a:t>
            </a:r>
            <a:r>
              <a:rPr lang="fr-FR" dirty="0" err="1"/>
              <a:t>bowstringing</a:t>
            </a:r>
            <a:r>
              <a:rPr lang="fr-FR" dirty="0"/>
              <a:t>)</a:t>
            </a:r>
          </a:p>
          <a:p>
            <a:r>
              <a:rPr lang="fr-FR" dirty="0"/>
              <a:t>Renforcement au stimulateur électrique + ou – plateau canadien post cicatrisation </a:t>
            </a:r>
          </a:p>
          <a:p>
            <a:endParaRPr lang="fr-FR" dirty="0"/>
          </a:p>
        </p:txBody>
      </p:sp>
      <p:pic>
        <p:nvPicPr>
          <p:cNvPr id="2050" name="Picture 2" descr="Plateau canadien premium">
            <a:extLst>
              <a:ext uri="{FF2B5EF4-FFF2-40B4-BE49-F238E27FC236}">
                <a16:creationId xmlns:a16="http://schemas.microsoft.com/office/drawing/2014/main" id="{C2F3CC41-9E75-96BA-5A4D-E46941908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579" y="3020659"/>
            <a:ext cx="3699479" cy="369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50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6EBB0E-DBDB-F639-CFAF-498C221C1ACE}"/>
              </a:ext>
            </a:extLst>
          </p:cNvPr>
          <p:cNvSpPr>
            <a:spLocks noGrp="1"/>
          </p:cNvSpPr>
          <p:nvPr>
            <p:ph type="title"/>
          </p:nvPr>
        </p:nvSpPr>
        <p:spPr/>
        <p:txBody>
          <a:bodyPr/>
          <a:lstStyle/>
          <a:p>
            <a:pPr algn="ctr"/>
            <a:r>
              <a:rPr lang="fr-FR" dirty="0"/>
              <a:t>Douleur</a:t>
            </a:r>
          </a:p>
        </p:txBody>
      </p:sp>
      <p:pic>
        <p:nvPicPr>
          <p:cNvPr id="4102" name="Picture 6" descr="Expliquer la Douleur - Noigroup">
            <a:extLst>
              <a:ext uri="{FF2B5EF4-FFF2-40B4-BE49-F238E27FC236}">
                <a16:creationId xmlns:a16="http://schemas.microsoft.com/office/drawing/2014/main" id="{4F4D1305-EA47-E1A7-3429-BA95D75B6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844" y="3776263"/>
            <a:ext cx="3242281" cy="324228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209DBE32-EE2B-9A96-88E9-FF0B59191931}"/>
              </a:ext>
            </a:extLst>
          </p:cNvPr>
          <p:cNvSpPr>
            <a:spLocks noGrp="1"/>
          </p:cNvSpPr>
          <p:nvPr>
            <p:ph idx="1"/>
          </p:nvPr>
        </p:nvSpPr>
        <p:spPr/>
        <p:txBody>
          <a:bodyPr/>
          <a:lstStyle/>
          <a:p>
            <a:r>
              <a:rPr lang="fr-FR" dirty="0"/>
              <a:t>AND favorisée par l’immobilisation prolongée, la douleur mal contrôlée, la sévérité du traumatisme, l’anxiété du patient.</a:t>
            </a:r>
          </a:p>
          <a:p>
            <a:r>
              <a:rPr lang="fr-FR" dirty="0"/>
              <a:t>Physiothérapie</a:t>
            </a:r>
          </a:p>
          <a:p>
            <a:r>
              <a:rPr lang="fr-FR" dirty="0"/>
              <a:t>Miroir-thérapie</a:t>
            </a:r>
          </a:p>
          <a:p>
            <a:r>
              <a:rPr lang="fr-FR" dirty="0"/>
              <a:t>Adaptation séances: progressivité, non agressive, fréquence</a:t>
            </a:r>
          </a:p>
          <a:p>
            <a:r>
              <a:rPr lang="fr-FR" dirty="0"/>
              <a:t>Traitement médicamenteux associé</a:t>
            </a:r>
          </a:p>
        </p:txBody>
      </p:sp>
    </p:spTree>
    <p:extLst>
      <p:ext uri="{BB962C8B-B14F-4D97-AF65-F5344CB8AC3E}">
        <p14:creationId xmlns:p14="http://schemas.microsoft.com/office/powerpoint/2010/main" val="1947807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86F2CE-E66E-E589-0B03-8BE4B22C7250}"/>
              </a:ext>
            </a:extLst>
          </p:cNvPr>
          <p:cNvSpPr>
            <a:spLocks noGrp="1"/>
          </p:cNvSpPr>
          <p:nvPr>
            <p:ph type="title"/>
          </p:nvPr>
        </p:nvSpPr>
        <p:spPr/>
        <p:txBody>
          <a:bodyPr/>
          <a:lstStyle/>
          <a:p>
            <a:pPr algn="ctr"/>
            <a:r>
              <a:rPr lang="fr-FR" dirty="0"/>
              <a:t>Conclusion</a:t>
            </a:r>
          </a:p>
        </p:txBody>
      </p:sp>
      <p:sp>
        <p:nvSpPr>
          <p:cNvPr id="3" name="Espace réservé du contenu 2">
            <a:extLst>
              <a:ext uri="{FF2B5EF4-FFF2-40B4-BE49-F238E27FC236}">
                <a16:creationId xmlns:a16="http://schemas.microsoft.com/office/drawing/2014/main" id="{6D079D08-FA7A-9616-CB3F-6D2CDBF44141}"/>
              </a:ext>
            </a:extLst>
          </p:cNvPr>
          <p:cNvSpPr>
            <a:spLocks noGrp="1"/>
          </p:cNvSpPr>
          <p:nvPr>
            <p:ph idx="1"/>
          </p:nvPr>
        </p:nvSpPr>
        <p:spPr>
          <a:xfrm>
            <a:off x="838200" y="1690688"/>
            <a:ext cx="10515600" cy="4351338"/>
          </a:xfrm>
        </p:spPr>
        <p:txBody>
          <a:bodyPr>
            <a:normAutofit/>
          </a:bodyPr>
          <a:lstStyle/>
          <a:p>
            <a:pPr marL="0" indent="0">
              <a:buNone/>
            </a:pPr>
            <a:r>
              <a:rPr lang="fr-FR" dirty="0"/>
              <a:t>Sujet bien documenté.</a:t>
            </a:r>
          </a:p>
          <a:p>
            <a:pPr marL="0" indent="0">
              <a:buNone/>
            </a:pPr>
            <a:r>
              <a:rPr lang="fr-FR" dirty="0"/>
              <a:t>Consensus sur le travail actif précoce.</a:t>
            </a:r>
          </a:p>
          <a:p>
            <a:pPr marL="0" indent="0">
              <a:buNone/>
            </a:pPr>
            <a:r>
              <a:rPr lang="fr-FR" dirty="0"/>
              <a:t>Protocole standard insuffisant si cas complexes. </a:t>
            </a:r>
          </a:p>
          <a:p>
            <a:pPr marL="0" indent="0">
              <a:buNone/>
            </a:pPr>
            <a:r>
              <a:rPr lang="fr-FR" dirty="0"/>
              <a:t>Adaptation du rééducateur en cas de complication.</a:t>
            </a:r>
          </a:p>
          <a:p>
            <a:pPr marL="0" indent="0">
              <a:buNone/>
            </a:pPr>
            <a:r>
              <a:rPr lang="fr-FR" dirty="0"/>
              <a:t>La rééducation dépendra ainsi de la qualité de la suture, du type de lésion, du nombre de structures atteintes, des complications associées et du comportement du patient.</a:t>
            </a:r>
          </a:p>
          <a:p>
            <a:pPr marL="0" indent="0">
              <a:buNone/>
            </a:pPr>
            <a:endParaRPr lang="fr-FR" dirty="0"/>
          </a:p>
        </p:txBody>
      </p:sp>
      <p:pic>
        <p:nvPicPr>
          <p:cNvPr id="4" name="Image 3">
            <a:extLst>
              <a:ext uri="{FF2B5EF4-FFF2-40B4-BE49-F238E27FC236}">
                <a16:creationId xmlns:a16="http://schemas.microsoft.com/office/drawing/2014/main" id="{F22DB194-6611-EDFE-A509-2CE1F8497998}"/>
              </a:ext>
            </a:extLst>
          </p:cNvPr>
          <p:cNvPicPr>
            <a:picLocks noChangeAspect="1"/>
          </p:cNvPicPr>
          <p:nvPr/>
        </p:nvPicPr>
        <p:blipFill>
          <a:blip r:embed="rId2"/>
          <a:stretch>
            <a:fillRect/>
          </a:stretch>
        </p:blipFill>
        <p:spPr>
          <a:xfrm>
            <a:off x="0" y="5314554"/>
            <a:ext cx="12192000" cy="1626447"/>
          </a:xfrm>
          <a:prstGeom prst="rect">
            <a:avLst/>
          </a:prstGeom>
        </p:spPr>
      </p:pic>
    </p:spTree>
    <p:extLst>
      <p:ext uri="{BB962C8B-B14F-4D97-AF65-F5344CB8AC3E}">
        <p14:creationId xmlns:p14="http://schemas.microsoft.com/office/powerpoint/2010/main" val="93447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X-Lite® Plaque en silicone | Kinetec">
            <a:extLst>
              <a:ext uri="{FF2B5EF4-FFF2-40B4-BE49-F238E27FC236}">
                <a16:creationId xmlns:a16="http://schemas.microsoft.com/office/drawing/2014/main" id="{C2453999-2A83-9D22-900A-ABAE17812051}"/>
              </a:ext>
            </a:extLst>
          </p:cNvPr>
          <p:cNvPicPr>
            <a:picLocks noChangeAspect="1" noChangeArrowheads="1"/>
          </p:cNvPicPr>
          <p:nvPr/>
        </p:nvPicPr>
        <p:blipFill>
          <a:blip r:embed="rId2">
            <a:alphaModFix amt="56000"/>
            <a:extLst>
              <a:ext uri="{28A0092B-C50C-407E-A947-70E740481C1C}">
                <a14:useLocalDpi xmlns:a14="http://schemas.microsoft.com/office/drawing/2010/main" val="0"/>
              </a:ext>
            </a:extLst>
          </a:blip>
          <a:srcRect/>
          <a:stretch>
            <a:fillRect/>
          </a:stretch>
        </p:blipFill>
        <p:spPr bwMode="auto">
          <a:xfrm>
            <a:off x="-57149" y="-1029760"/>
            <a:ext cx="12249150" cy="799729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5C0F5CAB-268A-56E9-F060-1EC9AE5BADB7}"/>
              </a:ext>
            </a:extLst>
          </p:cNvPr>
          <p:cNvSpPr>
            <a:spLocks noGrp="1"/>
          </p:cNvSpPr>
          <p:nvPr>
            <p:ph type="ctrTitle"/>
          </p:nvPr>
        </p:nvSpPr>
        <p:spPr>
          <a:xfrm>
            <a:off x="1349496" y="1285706"/>
            <a:ext cx="9144000" cy="2387600"/>
          </a:xfrm>
        </p:spPr>
        <p:txBody>
          <a:bodyPr/>
          <a:lstStyle/>
          <a:p>
            <a:r>
              <a:rPr lang="fr-FR" dirty="0"/>
              <a:t>PRATIQUE</a:t>
            </a:r>
          </a:p>
        </p:txBody>
      </p:sp>
    </p:spTree>
    <p:extLst>
      <p:ext uri="{BB962C8B-B14F-4D97-AF65-F5344CB8AC3E}">
        <p14:creationId xmlns:p14="http://schemas.microsoft.com/office/powerpoint/2010/main" val="1741482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D319F7-4F1E-9794-6727-FFEE37D665C2}"/>
              </a:ext>
            </a:extLst>
          </p:cNvPr>
          <p:cNvSpPr>
            <a:spLocks noGrp="1"/>
          </p:cNvSpPr>
          <p:nvPr>
            <p:ph type="ctrTitle"/>
          </p:nvPr>
        </p:nvSpPr>
        <p:spPr/>
        <p:txBody>
          <a:bodyPr/>
          <a:lstStyle/>
          <a:p>
            <a:r>
              <a:rPr lang="fr-FR" dirty="0"/>
              <a:t>Annexes</a:t>
            </a:r>
          </a:p>
        </p:txBody>
      </p:sp>
      <p:sp>
        <p:nvSpPr>
          <p:cNvPr id="3" name="Sous-titre 2">
            <a:extLst>
              <a:ext uri="{FF2B5EF4-FFF2-40B4-BE49-F238E27FC236}">
                <a16:creationId xmlns:a16="http://schemas.microsoft.com/office/drawing/2014/main" id="{5DB37012-B036-B595-6E7A-BB24B7B826FA}"/>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211896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910190-B829-7868-16E5-26286C8233E5}"/>
              </a:ext>
            </a:extLst>
          </p:cNvPr>
          <p:cNvSpPr>
            <a:spLocks noGrp="1"/>
          </p:cNvSpPr>
          <p:nvPr>
            <p:ph type="title"/>
          </p:nvPr>
        </p:nvSpPr>
        <p:spPr/>
        <p:txBody>
          <a:bodyPr/>
          <a:lstStyle/>
          <a:p>
            <a:pPr algn="ctr"/>
            <a:r>
              <a:rPr lang="fr-FR" dirty="0"/>
              <a:t>La MAP en pratique</a:t>
            </a:r>
          </a:p>
        </p:txBody>
      </p:sp>
      <p:graphicFrame>
        <p:nvGraphicFramePr>
          <p:cNvPr id="11" name="Espace réservé du contenu 10">
            <a:extLst>
              <a:ext uri="{FF2B5EF4-FFF2-40B4-BE49-F238E27FC236}">
                <a16:creationId xmlns:a16="http://schemas.microsoft.com/office/drawing/2014/main" id="{D5AEDA89-557D-A830-BCDA-391BDE24FAE9}"/>
              </a:ext>
            </a:extLst>
          </p:cNvPr>
          <p:cNvGraphicFramePr>
            <a:graphicFrameLocks noGrp="1"/>
          </p:cNvGraphicFramePr>
          <p:nvPr>
            <p:ph idx="1"/>
            <p:extLst>
              <p:ext uri="{D42A27DB-BD31-4B8C-83A1-F6EECF244321}">
                <p14:modId xmlns:p14="http://schemas.microsoft.com/office/powerpoint/2010/main" val="792316067"/>
              </p:ext>
            </p:extLst>
          </p:nvPr>
        </p:nvGraphicFramePr>
        <p:xfrm>
          <a:off x="691244" y="1690688"/>
          <a:ext cx="7380188"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Accolade fermante 15">
            <a:extLst>
              <a:ext uri="{FF2B5EF4-FFF2-40B4-BE49-F238E27FC236}">
                <a16:creationId xmlns:a16="http://schemas.microsoft.com/office/drawing/2014/main" id="{CCD100F3-6835-EB53-FA19-8A4BF519D785}"/>
              </a:ext>
            </a:extLst>
          </p:cNvPr>
          <p:cNvSpPr/>
          <p:nvPr/>
        </p:nvSpPr>
        <p:spPr>
          <a:xfrm>
            <a:off x="8286043" y="1752837"/>
            <a:ext cx="440872" cy="2015898"/>
          </a:xfrm>
          <a:prstGeom prst="rightBrace">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8" name="ZoneTexte 17">
            <a:extLst>
              <a:ext uri="{FF2B5EF4-FFF2-40B4-BE49-F238E27FC236}">
                <a16:creationId xmlns:a16="http://schemas.microsoft.com/office/drawing/2014/main" id="{195977A8-EFD2-7250-DA40-88035C8E42E6}"/>
              </a:ext>
            </a:extLst>
          </p:cNvPr>
          <p:cNvSpPr txBox="1"/>
          <p:nvPr/>
        </p:nvSpPr>
        <p:spPr>
          <a:xfrm>
            <a:off x="9259933" y="2621993"/>
            <a:ext cx="905147" cy="369332"/>
          </a:xfrm>
          <a:prstGeom prst="rect">
            <a:avLst/>
          </a:prstGeom>
          <a:noFill/>
        </p:spPr>
        <p:txBody>
          <a:bodyPr wrap="square" rtlCol="0">
            <a:spAutoFit/>
          </a:bodyPr>
          <a:lstStyle/>
          <a:p>
            <a:r>
              <a:rPr lang="fr-FR" dirty="0"/>
              <a:t>WOF</a:t>
            </a:r>
          </a:p>
        </p:txBody>
      </p:sp>
      <p:cxnSp>
        <p:nvCxnSpPr>
          <p:cNvPr id="20" name="Connecteur droit avec flèche 19">
            <a:extLst>
              <a:ext uri="{FF2B5EF4-FFF2-40B4-BE49-F238E27FC236}">
                <a16:creationId xmlns:a16="http://schemas.microsoft.com/office/drawing/2014/main" id="{9AF5E60B-9FE4-0096-53D6-73776BF207FC}"/>
              </a:ext>
            </a:extLst>
          </p:cNvPr>
          <p:cNvCxnSpPr/>
          <p:nvPr/>
        </p:nvCxnSpPr>
        <p:spPr>
          <a:xfrm>
            <a:off x="8941526" y="2667866"/>
            <a:ext cx="318407" cy="277586"/>
          </a:xfrm>
          <a:prstGeom prst="straightConnector1">
            <a:avLst/>
          </a:prstGeom>
          <a:ln w="57150">
            <a:solidFill>
              <a:schemeClr val="tx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34547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6C037E-1B4B-BC1E-9625-3A984545818C}"/>
              </a:ext>
            </a:extLst>
          </p:cNvPr>
          <p:cNvSpPr>
            <a:spLocks noGrp="1"/>
          </p:cNvSpPr>
          <p:nvPr>
            <p:ph type="title"/>
          </p:nvPr>
        </p:nvSpPr>
        <p:spPr/>
        <p:txBody>
          <a:bodyPr/>
          <a:lstStyle/>
          <a:p>
            <a:pPr algn="ctr"/>
            <a:r>
              <a:rPr lang="fr-FR" dirty="0"/>
              <a:t>LAG TIME</a:t>
            </a:r>
          </a:p>
        </p:txBody>
      </p:sp>
      <p:sp>
        <p:nvSpPr>
          <p:cNvPr id="3" name="Espace réservé du contenu 2">
            <a:extLst>
              <a:ext uri="{FF2B5EF4-FFF2-40B4-BE49-F238E27FC236}">
                <a16:creationId xmlns:a16="http://schemas.microsoft.com/office/drawing/2014/main" id="{EFFECC77-FB82-7636-2E4B-B47D103D929F}"/>
              </a:ext>
            </a:extLst>
          </p:cNvPr>
          <p:cNvSpPr>
            <a:spLocks noGrp="1"/>
          </p:cNvSpPr>
          <p:nvPr>
            <p:ph idx="1"/>
          </p:nvPr>
        </p:nvSpPr>
        <p:spPr>
          <a:xfrm>
            <a:off x="838200" y="1690688"/>
            <a:ext cx="10515600" cy="4486275"/>
          </a:xfrm>
        </p:spPr>
        <p:txBody>
          <a:bodyPr>
            <a:normAutofit fontScale="55000" lnSpcReduction="20000"/>
          </a:bodyPr>
          <a:lstStyle/>
          <a:p>
            <a:pPr marL="0" indent="0" algn="ctr">
              <a:buNone/>
            </a:pPr>
            <a:r>
              <a:rPr lang="fr-FR" i="1" dirty="0"/>
              <a:t>« Œdème et perte de résistance des extrémités du tendon réparé. </a:t>
            </a:r>
          </a:p>
          <a:p>
            <a:pPr marL="0" indent="0" algn="ctr">
              <a:buNone/>
            </a:pPr>
            <a:r>
              <a:rPr lang="fr-FR" sz="2900" i="1" dirty="0"/>
              <a:t>Période de fragilité»</a:t>
            </a:r>
          </a:p>
          <a:p>
            <a:pPr marL="0" indent="0">
              <a:buNone/>
            </a:pPr>
            <a:endParaRPr lang="fr-FR" sz="2900" dirty="0"/>
          </a:p>
          <a:p>
            <a:pPr marL="0" indent="0">
              <a:buNone/>
            </a:pPr>
            <a:r>
              <a:rPr lang="fr-FR" sz="2900" dirty="0"/>
              <a:t>Les données actuelles montrent que :</a:t>
            </a:r>
          </a:p>
          <a:p>
            <a:r>
              <a:rPr lang="fr-FR" sz="2900" dirty="0"/>
              <a:t>le « ramollissement » survient surtout en cas d’immobilisation </a:t>
            </a:r>
          </a:p>
          <a:p>
            <a:r>
              <a:rPr lang="fr-FR" sz="2900" dirty="0"/>
              <a:t>Autour de J15</a:t>
            </a:r>
          </a:p>
          <a:p>
            <a:r>
              <a:rPr lang="fr-FR" sz="2900" dirty="0"/>
              <a:t>Abandon progressif des protocoles trop restrictifs en faveur des protocoles actifs protégés </a:t>
            </a:r>
          </a:p>
          <a:p>
            <a:r>
              <a:rPr lang="fr-FR" sz="2900" dirty="0"/>
              <a:t>Mobilisation active: augmente la résistance du tendon et sa cicatrisation</a:t>
            </a:r>
          </a:p>
          <a:p>
            <a:r>
              <a:rPr lang="fr-FR" sz="2900" dirty="0"/>
              <a:t>Production de collagène</a:t>
            </a:r>
          </a:p>
          <a:p>
            <a:pPr marL="0" indent="0">
              <a:buNone/>
            </a:pPr>
            <a:r>
              <a:rPr lang="fr-FR" sz="2900" dirty="0"/>
              <a:t>                                                                       Lag time diminué</a:t>
            </a:r>
          </a:p>
          <a:p>
            <a:r>
              <a:rPr lang="fr-FR" sz="2900" dirty="0"/>
              <a:t>Nécessité d’un dosage précis des contraintes</a:t>
            </a:r>
          </a:p>
          <a:p>
            <a:pPr marL="0" indent="0">
              <a:buNone/>
            </a:pPr>
            <a:r>
              <a:rPr lang="fr-FR" sz="2900" dirty="0"/>
              <a:t>               Attention lors des </a:t>
            </a:r>
            <a:r>
              <a:rPr lang="fr-FR" sz="2900" b="1" dirty="0"/>
              <a:t>PEC retardées</a:t>
            </a:r>
          </a:p>
          <a:p>
            <a:pPr marL="0" indent="0">
              <a:buNone/>
            </a:pPr>
            <a:endParaRPr lang="fr-FR" sz="2900" dirty="0"/>
          </a:p>
          <a:p>
            <a:r>
              <a:rPr lang="fr-FR" sz="2900" dirty="0"/>
              <a:t>Tendon mobilisé précocement (même passivement)  = Pas ce ramollissement du cal + double sa résistance à 3 semaines post-opératoires </a:t>
            </a:r>
          </a:p>
        </p:txBody>
      </p:sp>
      <p:sp>
        <p:nvSpPr>
          <p:cNvPr id="5" name="Flèche : droite 4">
            <a:extLst>
              <a:ext uri="{FF2B5EF4-FFF2-40B4-BE49-F238E27FC236}">
                <a16:creationId xmlns:a16="http://schemas.microsoft.com/office/drawing/2014/main" id="{BF49BA25-3BB2-067F-1D1C-5F3955FC0801}"/>
              </a:ext>
            </a:extLst>
          </p:cNvPr>
          <p:cNvSpPr/>
          <p:nvPr/>
        </p:nvSpPr>
        <p:spPr>
          <a:xfrm>
            <a:off x="3399805" y="4387932"/>
            <a:ext cx="353292" cy="152400"/>
          </a:xfrm>
          <a:prstGeom prst="rightArrow">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50" name="Picture 2" descr="22160">
            <a:extLst>
              <a:ext uri="{FF2B5EF4-FFF2-40B4-BE49-F238E27FC236}">
                <a16:creationId xmlns:a16="http://schemas.microsoft.com/office/drawing/2014/main" id="{6BE8713D-612E-6CC7-8544-1EB2CF78F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889" y="4855183"/>
            <a:ext cx="354589" cy="35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789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3D76D3-6514-3EA2-4FA6-10D082A50D5D}"/>
              </a:ext>
            </a:extLst>
          </p:cNvPr>
          <p:cNvSpPr>
            <a:spLocks noGrp="1"/>
          </p:cNvSpPr>
          <p:nvPr>
            <p:ph type="title"/>
          </p:nvPr>
        </p:nvSpPr>
        <p:spPr/>
        <p:txBody>
          <a:bodyPr>
            <a:noAutofit/>
          </a:bodyPr>
          <a:lstStyle/>
          <a:p>
            <a:r>
              <a:rPr lang="en-US" sz="2800" dirty="0"/>
              <a:t>Gelberman RH, Vande Berg JS, Lundborg GN, Akeson WH. The influence of protected passive mobilization on the healing of flexor tendons: a biochemical and microangiographic study. The Hand. 1981;13(2):120-128</a:t>
            </a:r>
            <a:endParaRPr lang="fr-FR" sz="2800" dirty="0"/>
          </a:p>
        </p:txBody>
      </p:sp>
      <p:sp>
        <p:nvSpPr>
          <p:cNvPr id="3" name="Espace réservé du contenu 2">
            <a:extLst>
              <a:ext uri="{FF2B5EF4-FFF2-40B4-BE49-F238E27FC236}">
                <a16:creationId xmlns:a16="http://schemas.microsoft.com/office/drawing/2014/main" id="{59CF290F-69CC-EB93-E2A6-5AED5C023CDC}"/>
              </a:ext>
            </a:extLst>
          </p:cNvPr>
          <p:cNvSpPr>
            <a:spLocks noGrp="1"/>
          </p:cNvSpPr>
          <p:nvPr>
            <p:ph idx="1"/>
          </p:nvPr>
        </p:nvSpPr>
        <p:spPr/>
        <p:txBody>
          <a:bodyPr>
            <a:normAutofit fontScale="85000" lnSpcReduction="20000"/>
          </a:bodyPr>
          <a:lstStyle/>
          <a:p>
            <a:r>
              <a:rPr lang="fr-FR" b="1" dirty="0"/>
              <a:t>Objectif :</a:t>
            </a:r>
            <a:r>
              <a:rPr lang="fr-FR" dirty="0"/>
              <a:t> Étudier l'effet de la mobilisation précoce sur la cicatrisation des tendons fléchisseurs.</a:t>
            </a:r>
          </a:p>
          <a:p>
            <a:r>
              <a:rPr lang="fr-FR" b="1" dirty="0"/>
              <a:t>Résultats :</a:t>
            </a:r>
            <a:endParaRPr lang="fr-FR" dirty="0"/>
          </a:p>
          <a:p>
            <a:r>
              <a:rPr lang="fr-FR" dirty="0"/>
              <a:t>Augmentation de la vascularisation du tendon. </a:t>
            </a:r>
          </a:p>
          <a:p>
            <a:r>
              <a:rPr lang="fr-FR" dirty="0"/>
              <a:t>Augmentation de l'activité cellulaire. </a:t>
            </a:r>
          </a:p>
          <a:p>
            <a:r>
              <a:rPr lang="fr-FR" dirty="0"/>
              <a:t>Meilleure organisation du tissu cicatriciel. </a:t>
            </a:r>
          </a:p>
          <a:p>
            <a:r>
              <a:rPr lang="fr-FR" dirty="0"/>
              <a:t>Diminution des adhérences. </a:t>
            </a:r>
          </a:p>
          <a:p>
            <a:r>
              <a:rPr lang="fr-FR" b="1" dirty="0"/>
              <a:t>Conclusion :</a:t>
            </a:r>
            <a:br>
              <a:rPr lang="fr-FR" dirty="0"/>
            </a:br>
            <a:r>
              <a:rPr lang="fr-FR" dirty="0"/>
              <a:t>La mobilisation protégée stimule biologiquement la cicatrisation tendineuse et améliore le glissement du tendon.</a:t>
            </a:r>
          </a:p>
          <a:p>
            <a:r>
              <a:rPr lang="fr-FR" b="1" dirty="0"/>
              <a:t>Message clé :</a:t>
            </a:r>
            <a:endParaRPr lang="fr-FR" dirty="0"/>
          </a:p>
          <a:p>
            <a:r>
              <a:rPr lang="fr-FR" dirty="0"/>
              <a:t>Le mouvement est un stimulus biologique de cicatrisation.</a:t>
            </a:r>
          </a:p>
          <a:p>
            <a:endParaRPr lang="fr-FR" dirty="0"/>
          </a:p>
        </p:txBody>
      </p:sp>
    </p:spTree>
    <p:extLst>
      <p:ext uri="{BB962C8B-B14F-4D97-AF65-F5344CB8AC3E}">
        <p14:creationId xmlns:p14="http://schemas.microsoft.com/office/powerpoint/2010/main" val="4078113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DC862E-AEB1-1BC0-EDB7-693071DAA3A0}"/>
              </a:ext>
            </a:extLst>
          </p:cNvPr>
          <p:cNvSpPr>
            <a:spLocks noGrp="1"/>
          </p:cNvSpPr>
          <p:nvPr>
            <p:ph type="title"/>
          </p:nvPr>
        </p:nvSpPr>
        <p:spPr>
          <a:xfrm>
            <a:off x="838200" y="365126"/>
            <a:ext cx="10515600" cy="847148"/>
          </a:xfrm>
        </p:spPr>
        <p:txBody>
          <a:bodyPr>
            <a:noAutofit/>
          </a:bodyPr>
          <a:lstStyle/>
          <a:p>
            <a:r>
              <a:rPr lang="fr-FR" sz="2800" dirty="0"/>
              <a:t>Peters et al. 2021 </a:t>
            </a:r>
            <a:r>
              <a:rPr lang="en-US" sz="2800" dirty="0"/>
              <a:t>Rehabilitation following surgery for flexor tendon injuries of the hand, Cochrane library</a:t>
            </a:r>
            <a:br>
              <a:rPr lang="fr-FR" sz="2800" dirty="0"/>
            </a:br>
            <a:endParaRPr lang="fr-FR" sz="2800" dirty="0"/>
          </a:p>
        </p:txBody>
      </p:sp>
      <p:sp>
        <p:nvSpPr>
          <p:cNvPr id="3" name="Espace réservé du contenu 2">
            <a:extLst>
              <a:ext uri="{FF2B5EF4-FFF2-40B4-BE49-F238E27FC236}">
                <a16:creationId xmlns:a16="http://schemas.microsoft.com/office/drawing/2014/main" id="{D64DBDD1-0E16-FE50-31C3-8B9FD8500ADD}"/>
              </a:ext>
            </a:extLst>
          </p:cNvPr>
          <p:cNvSpPr>
            <a:spLocks noGrp="1"/>
          </p:cNvSpPr>
          <p:nvPr>
            <p:ph idx="1"/>
          </p:nvPr>
        </p:nvSpPr>
        <p:spPr/>
        <p:txBody>
          <a:bodyPr>
            <a:normAutofit/>
          </a:bodyPr>
          <a:lstStyle/>
          <a:p>
            <a:r>
              <a:rPr lang="fr-FR" dirty="0"/>
              <a:t>Revue systématique de Niveau 1</a:t>
            </a:r>
          </a:p>
          <a:p>
            <a:r>
              <a:rPr lang="fr-FR" dirty="0"/>
              <a:t>Existence de multiples protocoles</a:t>
            </a:r>
          </a:p>
          <a:p>
            <a:pPr marL="0" indent="0">
              <a:buNone/>
            </a:pPr>
            <a:r>
              <a:rPr lang="fr-FR" dirty="0"/>
              <a:t>Peters et al 2021 Revue systématique étude sur 1108 personnes</a:t>
            </a:r>
          </a:p>
          <a:p>
            <a:r>
              <a:rPr lang="fr-FR" dirty="0"/>
              <a:t>Les tendances modernes favorisent :</a:t>
            </a:r>
          </a:p>
          <a:p>
            <a:r>
              <a:rPr lang="fr-FR" dirty="0"/>
              <a:t>mobilisation passive précoce </a:t>
            </a:r>
          </a:p>
          <a:p>
            <a:r>
              <a:rPr lang="fr-FR" dirty="0"/>
              <a:t>place-and-</a:t>
            </a:r>
            <a:r>
              <a:rPr lang="fr-FR" dirty="0" err="1"/>
              <a:t>hold</a:t>
            </a:r>
            <a:r>
              <a:rPr lang="fr-FR" dirty="0"/>
              <a:t> </a:t>
            </a:r>
          </a:p>
          <a:p>
            <a:r>
              <a:rPr lang="fr-FR" dirty="0"/>
              <a:t>mobilisation active protégée </a:t>
            </a:r>
          </a:p>
          <a:p>
            <a:r>
              <a:rPr lang="fr-FR" dirty="0"/>
              <a:t>avec orthèse de protection.</a:t>
            </a:r>
          </a:p>
          <a:p>
            <a:pPr marL="0" indent="0">
              <a:buNone/>
            </a:pPr>
            <a:endParaRPr lang="fr-FR" dirty="0"/>
          </a:p>
        </p:txBody>
      </p:sp>
      <p:sp>
        <p:nvSpPr>
          <p:cNvPr id="5" name="Rectangle 2">
            <a:extLst>
              <a:ext uri="{FF2B5EF4-FFF2-40B4-BE49-F238E27FC236}">
                <a16:creationId xmlns:a16="http://schemas.microsoft.com/office/drawing/2014/main" id="{1ACCFDE4-1604-D5A4-F56E-F7E1C860CC6B}"/>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ZoneTexte 5">
            <a:extLst>
              <a:ext uri="{FF2B5EF4-FFF2-40B4-BE49-F238E27FC236}">
                <a16:creationId xmlns:a16="http://schemas.microsoft.com/office/drawing/2014/main" id="{F811CC26-4690-7662-F709-D7F8EDFD7A89}"/>
              </a:ext>
            </a:extLst>
          </p:cNvPr>
          <p:cNvSpPr txBox="1"/>
          <p:nvPr/>
        </p:nvSpPr>
        <p:spPr>
          <a:xfrm>
            <a:off x="309383" y="6311423"/>
            <a:ext cx="11598443"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1584936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B4953-AF3E-5BE3-97ED-1837DBDDBB37}"/>
              </a:ext>
            </a:extLst>
          </p:cNvPr>
          <p:cNvSpPr>
            <a:spLocks noGrp="1"/>
          </p:cNvSpPr>
          <p:nvPr>
            <p:ph type="title"/>
          </p:nvPr>
        </p:nvSpPr>
        <p:spPr/>
        <p:txBody>
          <a:bodyPr>
            <a:normAutofit/>
          </a:bodyPr>
          <a:lstStyle/>
          <a:p>
            <a:r>
              <a:rPr lang="en-US" sz="2200" dirty="0"/>
              <a:t>Pang EQ, Tong RKY. Early active mobilization rehabilitation protocol after flexor tendon repair in zone II of the hand: a systematic review. Hand (N Y). 2016;11(3):251-259.</a:t>
            </a:r>
            <a:br>
              <a:rPr lang="en-US" dirty="0"/>
            </a:br>
            <a:endParaRPr lang="fr-FR" dirty="0"/>
          </a:p>
        </p:txBody>
      </p:sp>
      <p:sp>
        <p:nvSpPr>
          <p:cNvPr id="3" name="Espace réservé du contenu 2">
            <a:extLst>
              <a:ext uri="{FF2B5EF4-FFF2-40B4-BE49-F238E27FC236}">
                <a16:creationId xmlns:a16="http://schemas.microsoft.com/office/drawing/2014/main" id="{956892BA-1234-2BD5-80B3-31029A7A84AD}"/>
              </a:ext>
            </a:extLst>
          </p:cNvPr>
          <p:cNvSpPr>
            <a:spLocks noGrp="1"/>
          </p:cNvSpPr>
          <p:nvPr>
            <p:ph idx="1"/>
          </p:nvPr>
        </p:nvSpPr>
        <p:spPr/>
        <p:txBody>
          <a:bodyPr>
            <a:normAutofit fontScale="77500" lnSpcReduction="20000"/>
          </a:bodyPr>
          <a:lstStyle/>
          <a:p>
            <a:r>
              <a:rPr lang="fr-FR" b="1" dirty="0"/>
              <a:t>Objectif :</a:t>
            </a:r>
            <a:r>
              <a:rPr lang="fr-FR" dirty="0"/>
              <a:t> Évaluer les résultats des protocoles de mobilisation active précoce après réparation des tendons fléchisseurs en zone II.</a:t>
            </a:r>
          </a:p>
          <a:p>
            <a:r>
              <a:rPr lang="fr-FR" b="1" dirty="0"/>
              <a:t>Résultats :</a:t>
            </a:r>
            <a:endParaRPr lang="fr-FR" dirty="0"/>
          </a:p>
          <a:p>
            <a:r>
              <a:rPr lang="fr-FR" dirty="0"/>
              <a:t>Meilleure récupération des amplitudes articulaires. </a:t>
            </a:r>
          </a:p>
          <a:p>
            <a:r>
              <a:rPr lang="fr-FR" dirty="0"/>
              <a:t>Amélioration du glissement tendineux. </a:t>
            </a:r>
          </a:p>
          <a:p>
            <a:r>
              <a:rPr lang="fr-FR" dirty="0"/>
              <a:t>Réduction des adhérences. </a:t>
            </a:r>
          </a:p>
          <a:p>
            <a:r>
              <a:rPr lang="fr-FR" dirty="0"/>
              <a:t>Faible taux de rupture lorsque la suture est suffisamment résistante. </a:t>
            </a:r>
          </a:p>
          <a:p>
            <a:r>
              <a:rPr lang="fr-FR" b="1" dirty="0"/>
              <a:t>Conclusion :</a:t>
            </a:r>
            <a:br>
              <a:rPr lang="fr-FR" dirty="0"/>
            </a:br>
            <a:r>
              <a:rPr lang="fr-FR" dirty="0"/>
              <a:t>La mobilisation active précoce améliore les résultats fonctionnels après réparation des tendons fléchisseurs.</a:t>
            </a:r>
          </a:p>
          <a:p>
            <a:r>
              <a:rPr lang="fr-FR" b="1" dirty="0"/>
              <a:t>Message clé :</a:t>
            </a:r>
            <a:endParaRPr lang="fr-FR" dirty="0"/>
          </a:p>
          <a:p>
            <a:r>
              <a:rPr lang="fr-FR" dirty="0"/>
              <a:t>La mobilisation active précoce optimise la récupération fonctionnelle tout en limitant les adhérences.</a:t>
            </a:r>
          </a:p>
          <a:p>
            <a:endParaRPr lang="fr-FR" dirty="0"/>
          </a:p>
        </p:txBody>
      </p:sp>
    </p:spTree>
    <p:extLst>
      <p:ext uri="{BB962C8B-B14F-4D97-AF65-F5344CB8AC3E}">
        <p14:creationId xmlns:p14="http://schemas.microsoft.com/office/powerpoint/2010/main" val="52630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3F31474C-5BC8-207B-B4CB-345838DE8540}"/>
              </a:ext>
            </a:extLst>
          </p:cNvPr>
          <p:cNvGraphicFramePr>
            <a:graphicFrameLocks noGrp="1"/>
          </p:cNvGraphicFramePr>
          <p:nvPr>
            <p:ph idx="1"/>
            <p:extLst>
              <p:ext uri="{D42A27DB-BD31-4B8C-83A1-F6EECF244321}">
                <p14:modId xmlns:p14="http://schemas.microsoft.com/office/powerpoint/2010/main" val="41583192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e 6">
            <a:extLst>
              <a:ext uri="{FF2B5EF4-FFF2-40B4-BE49-F238E27FC236}">
                <a16:creationId xmlns:a16="http://schemas.microsoft.com/office/drawing/2014/main" id="{53C12D27-8461-F1C2-65CA-5EDCC2A99A28}"/>
              </a:ext>
            </a:extLst>
          </p:cNvPr>
          <p:cNvGrpSpPr/>
          <p:nvPr/>
        </p:nvGrpSpPr>
        <p:grpSpPr>
          <a:xfrm>
            <a:off x="809244" y="189083"/>
            <a:ext cx="10573512" cy="1216800"/>
            <a:chOff x="0" y="548708"/>
            <a:chExt cx="10573512" cy="1216800"/>
          </a:xfrm>
        </p:grpSpPr>
        <p:sp>
          <p:nvSpPr>
            <p:cNvPr id="8" name="Rectangle : coins arrondis 7">
              <a:extLst>
                <a:ext uri="{FF2B5EF4-FFF2-40B4-BE49-F238E27FC236}">
                  <a16:creationId xmlns:a16="http://schemas.microsoft.com/office/drawing/2014/main" id="{C24F96E6-6C26-A4C8-4B84-5A384110A03F}"/>
                </a:ext>
              </a:extLst>
            </p:cNvPr>
            <p:cNvSpPr/>
            <p:nvPr/>
          </p:nvSpPr>
          <p:spPr>
            <a:xfrm>
              <a:off x="0" y="548708"/>
              <a:ext cx="10573512" cy="1216800"/>
            </a:xfrm>
            <a:prstGeom prst="roundRect">
              <a:avLst/>
            </a:prstGeom>
            <a:solidFill>
              <a:schemeClr val="bg1"/>
            </a:solidFill>
            <a:ln w="5715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ectangle : coins arrondis 4">
              <a:extLst>
                <a:ext uri="{FF2B5EF4-FFF2-40B4-BE49-F238E27FC236}">
                  <a16:creationId xmlns:a16="http://schemas.microsoft.com/office/drawing/2014/main" id="{FB9DA12B-33EF-596B-59C5-DF65A6C7E583}"/>
                </a:ext>
              </a:extLst>
            </p:cNvPr>
            <p:cNvSpPr txBox="1"/>
            <p:nvPr/>
          </p:nvSpPr>
          <p:spPr>
            <a:xfrm>
              <a:off x="59399" y="608107"/>
              <a:ext cx="10454714" cy="1098002"/>
            </a:xfrm>
            <a:prstGeom prst="rect">
              <a:avLst/>
            </a:prstGeom>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fr-FR" sz="4400" kern="1200" dirty="0">
                  <a:solidFill>
                    <a:schemeClr val="tx1"/>
                  </a:solidFill>
                </a:rPr>
                <a:t>Objectifs de la rééducation</a:t>
              </a:r>
            </a:p>
          </p:txBody>
        </p:sp>
      </p:grpSp>
    </p:spTree>
    <p:extLst>
      <p:ext uri="{BB962C8B-B14F-4D97-AF65-F5344CB8AC3E}">
        <p14:creationId xmlns:p14="http://schemas.microsoft.com/office/powerpoint/2010/main" val="3155947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257710-970B-9DC3-9F68-2456CFF37174}"/>
              </a:ext>
            </a:extLst>
          </p:cNvPr>
          <p:cNvSpPr>
            <a:spLocks noGrp="1"/>
          </p:cNvSpPr>
          <p:nvPr>
            <p:ph type="title"/>
          </p:nvPr>
        </p:nvSpPr>
        <p:spPr/>
        <p:txBody>
          <a:bodyPr>
            <a:noAutofit/>
          </a:bodyPr>
          <a:lstStyle/>
          <a:p>
            <a:r>
              <a:rPr lang="fr-FR" sz="2400" dirty="0" err="1"/>
              <a:t>Mortada</a:t>
            </a:r>
            <a:r>
              <a:rPr lang="fr-FR" sz="2400" dirty="0"/>
              <a:t> H, </a:t>
            </a:r>
            <a:r>
              <a:rPr lang="fr-FR" sz="2400" dirty="0" err="1"/>
              <a:t>Alhithlool</a:t>
            </a:r>
            <a:r>
              <a:rPr lang="fr-FR" sz="2400" dirty="0"/>
              <a:t> AW, Kattan ME, et al.</a:t>
            </a:r>
            <a:br>
              <a:rPr lang="fr-FR" sz="2400" dirty="0"/>
            </a:br>
            <a:r>
              <a:rPr lang="fr-FR" sz="2400" dirty="0" err="1"/>
              <a:t>Maximizing</a:t>
            </a:r>
            <a:r>
              <a:rPr lang="fr-FR" sz="2400" dirty="0"/>
              <a:t> Hand </a:t>
            </a:r>
            <a:r>
              <a:rPr lang="fr-FR" sz="2400" dirty="0" err="1"/>
              <a:t>Function</a:t>
            </a:r>
            <a:r>
              <a:rPr lang="fr-FR" sz="2400" dirty="0"/>
              <a:t> Following Zone II </a:t>
            </a:r>
            <a:r>
              <a:rPr lang="fr-FR" sz="2400" dirty="0" err="1"/>
              <a:t>Flexor</a:t>
            </a:r>
            <a:r>
              <a:rPr lang="fr-FR" sz="2400" dirty="0"/>
              <a:t> Tendon </a:t>
            </a:r>
            <a:r>
              <a:rPr lang="fr-FR" sz="2400" dirty="0" err="1"/>
              <a:t>Repair</a:t>
            </a:r>
            <a:r>
              <a:rPr lang="fr-FR" sz="2400" dirty="0"/>
              <a:t>: A </a:t>
            </a:r>
            <a:r>
              <a:rPr lang="fr-FR" sz="2400" dirty="0" err="1"/>
              <a:t>Systematic</a:t>
            </a:r>
            <a:r>
              <a:rPr lang="fr-FR" sz="2400" dirty="0"/>
              <a:t> </a:t>
            </a:r>
            <a:r>
              <a:rPr lang="fr-FR" sz="2400" dirty="0" err="1"/>
              <a:t>Review</a:t>
            </a:r>
            <a:r>
              <a:rPr lang="fr-FR" sz="2400" dirty="0"/>
              <a:t> and Meta-</a:t>
            </a:r>
            <a:r>
              <a:rPr lang="fr-FR" sz="2400" dirty="0" err="1"/>
              <a:t>analysis</a:t>
            </a:r>
            <a:r>
              <a:rPr lang="fr-FR" sz="2400" dirty="0"/>
              <a:t> of </a:t>
            </a:r>
            <a:r>
              <a:rPr lang="fr-FR" sz="2400" dirty="0" err="1"/>
              <a:t>Rehabilitation</a:t>
            </a:r>
            <a:r>
              <a:rPr lang="fr-FR" sz="2400" dirty="0"/>
              <a:t> </a:t>
            </a:r>
            <a:r>
              <a:rPr lang="fr-FR" sz="2400" dirty="0" err="1"/>
              <a:t>Strategies</a:t>
            </a:r>
            <a:r>
              <a:rPr lang="fr-FR" sz="2400" dirty="0"/>
              <a:t>.</a:t>
            </a:r>
            <a:br>
              <a:rPr lang="fr-FR" sz="2400" dirty="0"/>
            </a:br>
            <a:r>
              <a:rPr lang="fr-FR" sz="2400" dirty="0"/>
              <a:t>Journal of Hand and </a:t>
            </a:r>
            <a:r>
              <a:rPr lang="fr-FR" sz="2400" dirty="0" err="1"/>
              <a:t>Microsurgery</a:t>
            </a:r>
            <a:r>
              <a:rPr lang="fr-FR" sz="2400" dirty="0"/>
              <a:t>. 2024.</a:t>
            </a:r>
            <a:br>
              <a:rPr lang="fr-FR" sz="2400" dirty="0"/>
            </a:br>
            <a:endParaRPr lang="fr-FR" sz="2400" dirty="0"/>
          </a:p>
        </p:txBody>
      </p:sp>
      <p:sp>
        <p:nvSpPr>
          <p:cNvPr id="3" name="Espace réservé du contenu 2">
            <a:extLst>
              <a:ext uri="{FF2B5EF4-FFF2-40B4-BE49-F238E27FC236}">
                <a16:creationId xmlns:a16="http://schemas.microsoft.com/office/drawing/2014/main" id="{9C15B1AF-F7FC-13B8-4049-909F76ADE60C}"/>
              </a:ext>
            </a:extLst>
          </p:cNvPr>
          <p:cNvSpPr>
            <a:spLocks noGrp="1"/>
          </p:cNvSpPr>
          <p:nvPr>
            <p:ph idx="1"/>
          </p:nvPr>
        </p:nvSpPr>
        <p:spPr/>
        <p:txBody>
          <a:bodyPr/>
          <a:lstStyle/>
          <a:p>
            <a:pPr marL="0" indent="0">
              <a:buNone/>
            </a:pPr>
            <a:r>
              <a:rPr lang="fr-FR" b="1" dirty="0"/>
              <a:t>Méta analyse de 2024 sur 1414 patients</a:t>
            </a:r>
          </a:p>
          <a:p>
            <a:pPr marL="0" indent="0">
              <a:buNone/>
            </a:pPr>
            <a:r>
              <a:rPr lang="fr-FR" b="1" dirty="0"/>
              <a:t>Points clés</a:t>
            </a:r>
          </a:p>
          <a:p>
            <a:r>
              <a:rPr lang="fr-FR" dirty="0"/>
              <a:t>28 études. </a:t>
            </a:r>
          </a:p>
          <a:p>
            <a:r>
              <a:rPr lang="fr-FR" dirty="0"/>
              <a:t>Analyse spécifique des zones II. </a:t>
            </a:r>
          </a:p>
          <a:p>
            <a:r>
              <a:rPr lang="fr-FR" dirty="0"/>
              <a:t>La mobilisation active précoce améliore davantage les amplitudes articulaires. </a:t>
            </a:r>
          </a:p>
          <a:p>
            <a:r>
              <a:rPr lang="fr-FR" dirty="0"/>
              <a:t>Pas de différence majeure sur les réinterventions ou la force de préhension. </a:t>
            </a:r>
          </a:p>
          <a:p>
            <a:endParaRPr lang="fr-FR" dirty="0"/>
          </a:p>
        </p:txBody>
      </p:sp>
    </p:spTree>
    <p:extLst>
      <p:ext uri="{BB962C8B-B14F-4D97-AF65-F5344CB8AC3E}">
        <p14:creationId xmlns:p14="http://schemas.microsoft.com/office/powerpoint/2010/main" val="476137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96D4DD-FD61-F22E-2BFA-F7179722387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F50E758-0F43-530A-4BE6-E84B7FAA100C}"/>
              </a:ext>
            </a:extLst>
          </p:cNvPr>
          <p:cNvSpPr>
            <a:spLocks noGrp="1"/>
          </p:cNvSpPr>
          <p:nvPr>
            <p:ph idx="1"/>
          </p:nvPr>
        </p:nvSpPr>
        <p:spPr/>
        <p:txBody>
          <a:bodyPr/>
          <a:lstStyle/>
          <a:p>
            <a:r>
              <a:rPr lang="fr-FR" dirty="0"/>
              <a:t>La méta-analyse de </a:t>
            </a:r>
            <a:r>
              <a:rPr lang="fr-FR" dirty="0" err="1"/>
              <a:t>Mortada</a:t>
            </a:r>
            <a:r>
              <a:rPr lang="fr-FR" dirty="0"/>
              <a:t> et al. (2024) conclut que les protocoles actifs précoces permettent :</a:t>
            </a:r>
          </a:p>
          <a:p>
            <a:pPr>
              <a:buFont typeface="Arial" panose="020B0604020202020204" pitchFamily="34" charset="0"/>
              <a:buChar char="•"/>
            </a:pPr>
            <a:r>
              <a:rPr lang="fr-FR" dirty="0"/>
              <a:t>de meilleurs résultats fonctionnels, </a:t>
            </a:r>
          </a:p>
          <a:p>
            <a:pPr>
              <a:buFont typeface="Arial" panose="020B0604020202020204" pitchFamily="34" charset="0"/>
              <a:buChar char="•"/>
            </a:pPr>
            <a:r>
              <a:rPr lang="fr-FR" dirty="0"/>
              <a:t>de meilleures amplitudes articulaires, </a:t>
            </a:r>
          </a:p>
          <a:p>
            <a:pPr>
              <a:buFont typeface="Arial" panose="020B0604020202020204" pitchFamily="34" charset="0"/>
              <a:buChar char="•"/>
            </a:pPr>
            <a:r>
              <a:rPr lang="fr-FR" dirty="0"/>
              <a:t>sans augmentation majeure du risque de rupture lorsque la réparation chirurgicale est suffisamment solide. </a:t>
            </a:r>
          </a:p>
          <a:p>
            <a:endParaRPr lang="fr-FR" dirty="0"/>
          </a:p>
        </p:txBody>
      </p:sp>
    </p:spTree>
    <p:extLst>
      <p:ext uri="{BB962C8B-B14F-4D97-AF65-F5344CB8AC3E}">
        <p14:creationId xmlns:p14="http://schemas.microsoft.com/office/powerpoint/2010/main" val="57650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A395C0-E1B7-96B5-F101-1F94F301C7AA}"/>
              </a:ext>
            </a:extLst>
          </p:cNvPr>
          <p:cNvSpPr>
            <a:spLocks noGrp="1"/>
          </p:cNvSpPr>
          <p:nvPr>
            <p:ph type="title"/>
          </p:nvPr>
        </p:nvSpPr>
        <p:spPr/>
        <p:txBody>
          <a:bodyPr>
            <a:noAutofit/>
          </a:bodyPr>
          <a:lstStyle/>
          <a:p>
            <a:r>
              <a:rPr lang="en-US" sz="2400" dirty="0"/>
              <a:t>Trumble TE, Vedder NB, Seiler JG III, et al.</a:t>
            </a:r>
            <a:br>
              <a:rPr lang="en-US" sz="2400" dirty="0"/>
            </a:br>
            <a:r>
              <a:rPr lang="en-US" sz="2400" dirty="0"/>
              <a:t>Zone-II Flexor Tendon Repair: A Randomized Prospective Trial of Active Place-and-Hold Therapy Compared with Passive Motion Therapy.</a:t>
            </a:r>
            <a:br>
              <a:rPr lang="en-US" sz="2400" dirty="0"/>
            </a:br>
            <a:r>
              <a:rPr lang="en-US" sz="2400" dirty="0"/>
              <a:t>Journal of Bone and Joint Surgery Am. 2010;92(6):1381–1389.</a:t>
            </a:r>
            <a:br>
              <a:rPr lang="en-US" sz="2400" dirty="0"/>
            </a:br>
            <a:endParaRPr lang="fr-FR" sz="2400" dirty="0"/>
          </a:p>
        </p:txBody>
      </p:sp>
      <p:sp>
        <p:nvSpPr>
          <p:cNvPr id="3" name="Espace réservé du contenu 2">
            <a:extLst>
              <a:ext uri="{FF2B5EF4-FFF2-40B4-BE49-F238E27FC236}">
                <a16:creationId xmlns:a16="http://schemas.microsoft.com/office/drawing/2014/main" id="{E9417018-F794-D3FA-5B21-0800F84EBA8C}"/>
              </a:ext>
            </a:extLst>
          </p:cNvPr>
          <p:cNvSpPr>
            <a:spLocks noGrp="1"/>
          </p:cNvSpPr>
          <p:nvPr>
            <p:ph idx="1"/>
          </p:nvPr>
        </p:nvSpPr>
        <p:spPr/>
        <p:txBody>
          <a:bodyPr/>
          <a:lstStyle/>
          <a:p>
            <a:r>
              <a:rPr lang="fr-FR" b="1" dirty="0"/>
              <a:t>Points clés</a:t>
            </a:r>
          </a:p>
          <a:p>
            <a:r>
              <a:rPr lang="fr-FR" dirty="0"/>
              <a:t>Étude prospective randomisée. </a:t>
            </a:r>
          </a:p>
          <a:p>
            <a:r>
              <a:rPr lang="fr-FR" dirty="0"/>
              <a:t>Comparaison mobilisation active contrôlée vs mobilisation passive. </a:t>
            </a:r>
          </a:p>
          <a:p>
            <a:r>
              <a:rPr lang="fr-FR" dirty="0"/>
              <a:t>Meilleure mobilité digitale avec la mobilisation active. </a:t>
            </a:r>
          </a:p>
          <a:p>
            <a:r>
              <a:rPr lang="fr-FR" dirty="0"/>
              <a:t>Meilleurs résultats fonctionnels globaux. </a:t>
            </a:r>
          </a:p>
          <a:p>
            <a:r>
              <a:rPr lang="fr-FR" dirty="0"/>
              <a:t>Pas d’augmentation majeure du taux de rupture. </a:t>
            </a:r>
          </a:p>
          <a:p>
            <a:endParaRPr lang="fr-FR" dirty="0"/>
          </a:p>
          <a:p>
            <a:endParaRPr lang="fr-FR" dirty="0"/>
          </a:p>
        </p:txBody>
      </p:sp>
    </p:spTree>
    <p:extLst>
      <p:ext uri="{BB962C8B-B14F-4D97-AF65-F5344CB8AC3E}">
        <p14:creationId xmlns:p14="http://schemas.microsoft.com/office/powerpoint/2010/main" val="2889849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5025C-E487-A199-0B32-774221650680}"/>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FE805C09-5ED6-08FE-6E62-64F540F9B82B}"/>
              </a:ext>
            </a:extLst>
          </p:cNvPr>
          <p:cNvSpPr>
            <a:spLocks noGrp="1"/>
          </p:cNvSpPr>
          <p:nvPr>
            <p:ph idx="1"/>
          </p:nvPr>
        </p:nvSpPr>
        <p:spPr/>
        <p:txBody>
          <a:bodyPr/>
          <a:lstStyle/>
          <a:p>
            <a:r>
              <a:rPr lang="fr-FR" b="1" dirty="0"/>
              <a:t>Le choix du protocole dépend de :</a:t>
            </a:r>
          </a:p>
          <a:p>
            <a:r>
              <a:rPr lang="fr-FR" dirty="0"/>
              <a:t>qualité de la suture </a:t>
            </a:r>
          </a:p>
          <a:p>
            <a:r>
              <a:rPr lang="fr-FR" dirty="0"/>
              <a:t>zone lésée </a:t>
            </a:r>
          </a:p>
          <a:p>
            <a:r>
              <a:rPr lang="fr-FR" dirty="0"/>
              <a:t>nombre de brins de suture </a:t>
            </a:r>
          </a:p>
          <a:p>
            <a:r>
              <a:rPr lang="fr-FR" dirty="0"/>
              <a:t>lésions associées </a:t>
            </a:r>
          </a:p>
          <a:p>
            <a:r>
              <a:rPr lang="fr-FR" dirty="0"/>
              <a:t>compliance du patient </a:t>
            </a:r>
          </a:p>
          <a:p>
            <a:r>
              <a:rPr lang="fr-FR" dirty="0"/>
              <a:t>expérience du thérapeute</a:t>
            </a:r>
          </a:p>
          <a:p>
            <a:pPr marL="0" indent="0">
              <a:buNone/>
            </a:pPr>
            <a:endParaRPr lang="fr-FR" dirty="0"/>
          </a:p>
        </p:txBody>
      </p:sp>
    </p:spTree>
    <p:extLst>
      <p:ext uri="{BB962C8B-B14F-4D97-AF65-F5344CB8AC3E}">
        <p14:creationId xmlns:p14="http://schemas.microsoft.com/office/powerpoint/2010/main" val="655186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019CE-8324-DFB2-75CA-9B3A188AF2CC}"/>
              </a:ext>
            </a:extLst>
          </p:cNvPr>
          <p:cNvSpPr>
            <a:spLocks noGrp="1"/>
          </p:cNvSpPr>
          <p:nvPr>
            <p:ph type="title"/>
          </p:nvPr>
        </p:nvSpPr>
        <p:spPr/>
        <p:txBody>
          <a:bodyPr/>
          <a:lstStyle/>
          <a:p>
            <a:pPr algn="ctr"/>
            <a:r>
              <a:rPr lang="fr-FR" dirty="0"/>
              <a:t>Effet </a:t>
            </a:r>
            <a:r>
              <a:rPr lang="fr-FR" dirty="0" err="1"/>
              <a:t>buckle</a:t>
            </a:r>
            <a:r>
              <a:rPr lang="fr-FR" dirty="0"/>
              <a:t> and jerk </a:t>
            </a:r>
          </a:p>
        </p:txBody>
      </p:sp>
      <p:sp>
        <p:nvSpPr>
          <p:cNvPr id="3" name="Espace réservé du contenu 2">
            <a:extLst>
              <a:ext uri="{FF2B5EF4-FFF2-40B4-BE49-F238E27FC236}">
                <a16:creationId xmlns:a16="http://schemas.microsoft.com/office/drawing/2014/main" id="{C61FE58E-9BB8-BF2A-886B-ADF3B69A03AB}"/>
              </a:ext>
            </a:extLst>
          </p:cNvPr>
          <p:cNvSpPr>
            <a:spLocks noGrp="1"/>
          </p:cNvSpPr>
          <p:nvPr>
            <p:ph idx="1"/>
          </p:nvPr>
        </p:nvSpPr>
        <p:spPr/>
        <p:txBody>
          <a:bodyPr>
            <a:normAutofit fontScale="92500" lnSpcReduction="20000"/>
          </a:bodyPr>
          <a:lstStyle/>
          <a:p>
            <a:pPr marL="0" indent="0">
              <a:buNone/>
            </a:pPr>
            <a:r>
              <a:rPr lang="en-US" b="1" dirty="0"/>
              <a:t>“Repaired Flexor Tendon Excursion with Half a Fist of True Active Movement Versus Full Fist Place and Hold in the Awake Patient”</a:t>
            </a:r>
            <a:r>
              <a:rPr lang="en-US" dirty="0"/>
              <a:t> par Donald H. Lalonde et coll. (2019</a:t>
            </a:r>
            <a:endParaRPr lang="fr-FR" dirty="0"/>
          </a:p>
          <a:p>
            <a:r>
              <a:rPr lang="fr-FR" dirty="0"/>
              <a:t>Le </a:t>
            </a:r>
            <a:r>
              <a:rPr lang="fr-FR" dirty="0" err="1"/>
              <a:t>demi-poing</a:t>
            </a:r>
            <a:r>
              <a:rPr lang="fr-FR" dirty="0"/>
              <a:t> actif produit :</a:t>
            </a:r>
          </a:p>
          <a:p>
            <a:r>
              <a:rPr lang="fr-FR" b="1" dirty="0"/>
              <a:t>5 à 15 mm de glissement tendineux</a:t>
            </a:r>
            <a:endParaRPr lang="fr-FR" dirty="0"/>
          </a:p>
          <a:p>
            <a:r>
              <a:rPr lang="fr-FR" dirty="0"/>
              <a:t>Ce glissement est jugé suffisant pour :</a:t>
            </a:r>
          </a:p>
          <a:p>
            <a:r>
              <a:rPr lang="fr-FR" dirty="0"/>
              <a:t>maintenir la mobilité </a:t>
            </a:r>
          </a:p>
          <a:p>
            <a:r>
              <a:rPr lang="fr-FR" dirty="0"/>
              <a:t>prévenir les adhérences </a:t>
            </a:r>
          </a:p>
          <a:p>
            <a:r>
              <a:rPr lang="fr-FR" dirty="0"/>
              <a:t>stimuler la cicatrisation </a:t>
            </a:r>
          </a:p>
          <a:p>
            <a:pPr marL="0" indent="0">
              <a:buNone/>
            </a:pPr>
            <a:r>
              <a:rPr lang="fr-FR" dirty="0"/>
              <a:t>Point important :</a:t>
            </a:r>
          </a:p>
          <a:p>
            <a:r>
              <a:rPr lang="fr-FR" dirty="0"/>
              <a:t>le glissement est </a:t>
            </a:r>
            <a:r>
              <a:rPr lang="fr-FR" b="1" dirty="0"/>
              <a:t>fluide et continu</a:t>
            </a:r>
            <a:r>
              <a:rPr lang="fr-FR" dirty="0"/>
              <a:t>.</a:t>
            </a:r>
          </a:p>
          <a:p>
            <a:endParaRPr lang="fr-FR" dirty="0"/>
          </a:p>
          <a:p>
            <a:endParaRPr lang="fr-FR" dirty="0"/>
          </a:p>
          <a:p>
            <a:endParaRPr lang="fr-FR" dirty="0"/>
          </a:p>
        </p:txBody>
      </p:sp>
    </p:spTree>
    <p:extLst>
      <p:ext uri="{BB962C8B-B14F-4D97-AF65-F5344CB8AC3E}">
        <p14:creationId xmlns:p14="http://schemas.microsoft.com/office/powerpoint/2010/main" val="262775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62BD5-1078-442E-609D-D46290AB2F2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608A8BF-D096-8753-6F66-F3AFC444E7E3}"/>
              </a:ext>
            </a:extLst>
          </p:cNvPr>
          <p:cNvSpPr>
            <a:spLocks noGrp="1"/>
          </p:cNvSpPr>
          <p:nvPr>
            <p:ph idx="1"/>
          </p:nvPr>
        </p:nvSpPr>
        <p:spPr/>
        <p:txBody>
          <a:bodyPr>
            <a:normAutofit lnSpcReduction="10000"/>
          </a:bodyPr>
          <a:lstStyle/>
          <a:p>
            <a:r>
              <a:rPr lang="fr-FR" dirty="0"/>
              <a:t>Poing placé tenu: délétère pour le tendon</a:t>
            </a:r>
          </a:p>
          <a:p>
            <a:r>
              <a:rPr lang="fr-FR" dirty="0"/>
              <a:t>Effet </a:t>
            </a:r>
            <a:r>
              <a:rPr lang="fr-FR" dirty="0" err="1"/>
              <a:t>buckle</a:t>
            </a:r>
            <a:r>
              <a:rPr lang="fr-FR" dirty="0"/>
              <a:t> et Jerk: le tendon réparé ne glisse parfois pas normalement vers l'amont. Il se plisse ou se "boucle" (</a:t>
            </a:r>
            <a:r>
              <a:rPr lang="fr-FR" dirty="0" err="1"/>
              <a:t>buckling</a:t>
            </a:r>
            <a:r>
              <a:rPr lang="fr-FR" dirty="0"/>
              <a:t>) au niveau de la zone réparée. Lorsque le patient est ensuite invité à "tenir" activement cette position, le tendon se retend brutalement et effectue un mouvement brusque : le "jerk".</a:t>
            </a:r>
          </a:p>
          <a:p>
            <a:endParaRPr lang="fr-FR" dirty="0"/>
          </a:p>
          <a:p>
            <a:r>
              <a:rPr lang="fr-FR" dirty="0"/>
              <a:t>La technique du placé-tenu génère plus de tension !!</a:t>
            </a:r>
          </a:p>
          <a:p>
            <a:r>
              <a:rPr lang="fr-FR" dirty="0"/>
              <a:t>+69% au niveau du FDS que l’exercice de flexion active globale des doigts</a:t>
            </a:r>
          </a:p>
        </p:txBody>
      </p:sp>
    </p:spTree>
    <p:extLst>
      <p:ext uri="{BB962C8B-B14F-4D97-AF65-F5344CB8AC3E}">
        <p14:creationId xmlns:p14="http://schemas.microsoft.com/office/powerpoint/2010/main" val="320106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9D70DE-0986-DB5D-0AED-6709AAEF402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D6F277F-2E34-4AAB-F36C-D65ECF257A10}"/>
              </a:ext>
            </a:extLst>
          </p:cNvPr>
          <p:cNvSpPr>
            <a:spLocks noGrp="1"/>
          </p:cNvSpPr>
          <p:nvPr>
            <p:ph idx="1"/>
          </p:nvPr>
        </p:nvSpPr>
        <p:spPr/>
        <p:txBody>
          <a:bodyPr/>
          <a:lstStyle/>
          <a:p>
            <a:r>
              <a:rPr lang="en-US" dirty="0"/>
              <a:t>Outcome of Surgical Repair and Rehabilitation of Flexor Tendon Injuries in Zone II of the Hand: Systematic Review and Meta-Analysis Heng Xu et al, 2023</a:t>
            </a:r>
            <a:endParaRPr lang="fr-FR" dirty="0"/>
          </a:p>
          <a:p>
            <a:r>
              <a:rPr lang="fr-FR" dirty="0"/>
              <a:t>Meta analyse</a:t>
            </a:r>
          </a:p>
          <a:p>
            <a:r>
              <a:rPr lang="fr-FR" dirty="0" err="1"/>
              <a:t>Ananlyse</a:t>
            </a:r>
            <a:r>
              <a:rPr lang="fr-FR" dirty="0"/>
              <a:t> de 7 études, 569 doigts opérés</a:t>
            </a:r>
          </a:p>
          <a:p>
            <a:r>
              <a:rPr lang="fr-FR" dirty="0"/>
              <a:t>MAP vs protocole passif</a:t>
            </a:r>
          </a:p>
          <a:p>
            <a:r>
              <a:rPr lang="fr-FR" dirty="0"/>
              <a:t>Risque de rupture plus </a:t>
            </a:r>
            <a:r>
              <a:rPr lang="fr-FR" dirty="0" err="1"/>
              <a:t>élévé</a:t>
            </a:r>
            <a:r>
              <a:rPr lang="fr-FR" dirty="0"/>
              <a:t> avec la MAP MAIS amélioration de la TAM</a:t>
            </a:r>
          </a:p>
          <a:p>
            <a:r>
              <a:rPr lang="fr-FR" dirty="0"/>
              <a:t>Nécessité d’une suture 4 brins</a:t>
            </a:r>
          </a:p>
        </p:txBody>
      </p:sp>
    </p:spTree>
    <p:extLst>
      <p:ext uri="{BB962C8B-B14F-4D97-AF65-F5344CB8AC3E}">
        <p14:creationId xmlns:p14="http://schemas.microsoft.com/office/powerpoint/2010/main" val="248389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FA635C-C144-C383-B321-5D326CC46EB2}"/>
              </a:ext>
            </a:extLst>
          </p:cNvPr>
          <p:cNvSpPr>
            <a:spLocks noGrp="1"/>
          </p:cNvSpPr>
          <p:nvPr>
            <p:ph type="title"/>
          </p:nvPr>
        </p:nvSpPr>
        <p:spPr/>
        <p:txBody>
          <a:bodyPr>
            <a:normAutofit/>
          </a:bodyPr>
          <a:lstStyle/>
          <a:p>
            <a:r>
              <a:rPr lang="en-US" sz="2800" dirty="0"/>
              <a:t>Aoki M, Kubota H, Pruitt DL, </a:t>
            </a:r>
            <a:r>
              <a:rPr lang="en-US" sz="2800" dirty="0" err="1"/>
              <a:t>Manske</a:t>
            </a:r>
            <a:r>
              <a:rPr lang="en-US" sz="2800" dirty="0"/>
              <a:t> PR. </a:t>
            </a:r>
            <a:r>
              <a:rPr lang="en-US" sz="2800" i="1" dirty="0"/>
              <a:t>Biomechanical and histologic characteristics of canine flexor tendon repair using early postoperative mobilization</a:t>
            </a:r>
            <a:r>
              <a:rPr lang="en-US" sz="2800" dirty="0"/>
              <a:t> (1997)</a:t>
            </a:r>
            <a:endParaRPr lang="fr-FR" sz="2800" dirty="0"/>
          </a:p>
        </p:txBody>
      </p:sp>
      <p:sp>
        <p:nvSpPr>
          <p:cNvPr id="3" name="Espace réservé du contenu 2">
            <a:extLst>
              <a:ext uri="{FF2B5EF4-FFF2-40B4-BE49-F238E27FC236}">
                <a16:creationId xmlns:a16="http://schemas.microsoft.com/office/drawing/2014/main" id="{0E892F91-61B8-9363-61E4-0F5720773A76}"/>
              </a:ext>
            </a:extLst>
          </p:cNvPr>
          <p:cNvSpPr>
            <a:spLocks noGrp="1"/>
          </p:cNvSpPr>
          <p:nvPr>
            <p:ph idx="1"/>
          </p:nvPr>
        </p:nvSpPr>
        <p:spPr>
          <a:xfrm>
            <a:off x="838200" y="1825625"/>
            <a:ext cx="4613299" cy="4351338"/>
          </a:xfrm>
        </p:spPr>
        <p:txBody>
          <a:bodyPr>
            <a:normAutofit fontScale="70000" lnSpcReduction="20000"/>
          </a:bodyPr>
          <a:lstStyle/>
          <a:p>
            <a:r>
              <a:rPr lang="fr-FR" b="1" dirty="0"/>
              <a:t>Méthode</a:t>
            </a:r>
          </a:p>
          <a:p>
            <a:pPr>
              <a:buFont typeface="Arial" panose="020B0604020202020204" pitchFamily="34" charset="0"/>
              <a:buChar char="•"/>
            </a:pPr>
            <a:r>
              <a:rPr lang="fr-FR" dirty="0"/>
              <a:t>Modèle canin. </a:t>
            </a:r>
          </a:p>
          <a:p>
            <a:pPr>
              <a:buFont typeface="Arial" panose="020B0604020202020204" pitchFamily="34" charset="0"/>
              <a:buChar char="•"/>
            </a:pPr>
            <a:r>
              <a:rPr lang="fr-FR" dirty="0"/>
              <a:t>Comparaison entre : </a:t>
            </a:r>
          </a:p>
          <a:p>
            <a:pPr marL="742950" lvl="1" indent="-285750">
              <a:buFont typeface="Arial" panose="020B0604020202020204" pitchFamily="34" charset="0"/>
              <a:buChar char="•"/>
            </a:pPr>
            <a:r>
              <a:rPr lang="fr-FR" dirty="0"/>
              <a:t>immobilisation ; </a:t>
            </a:r>
          </a:p>
          <a:p>
            <a:pPr marL="742950" lvl="1" indent="-285750">
              <a:buFont typeface="Arial" panose="020B0604020202020204" pitchFamily="34" charset="0"/>
              <a:buChar char="•"/>
            </a:pPr>
            <a:r>
              <a:rPr lang="fr-FR" dirty="0"/>
              <a:t>mobilisation postopératoire précoce. </a:t>
            </a:r>
          </a:p>
          <a:p>
            <a:pPr>
              <a:buFont typeface="Arial" panose="020B0604020202020204" pitchFamily="34" charset="0"/>
              <a:buChar char="•"/>
            </a:pPr>
            <a:r>
              <a:rPr lang="fr-FR" dirty="0"/>
              <a:t>Évaluation biomécanique et histologique. </a:t>
            </a:r>
          </a:p>
          <a:p>
            <a:r>
              <a:rPr lang="fr-FR" b="1" dirty="0"/>
              <a:t>Résultats principaux</a:t>
            </a:r>
          </a:p>
          <a:p>
            <a:r>
              <a:rPr lang="fr-FR" dirty="0"/>
              <a:t>Les tendons mobilisés précocement présentent :</a:t>
            </a:r>
          </a:p>
          <a:p>
            <a:r>
              <a:rPr lang="fr-FR" b="1" dirty="0"/>
              <a:t>1. Meilleure organisation des fibres de collagène</a:t>
            </a:r>
          </a:p>
          <a:p>
            <a:r>
              <a:rPr lang="fr-FR" dirty="0"/>
              <a:t>Les fibres sont davantage alignées dans l'axe des contraintes mécaniques.</a:t>
            </a:r>
          </a:p>
          <a:p>
            <a:endParaRPr lang="fr-FR" dirty="0"/>
          </a:p>
        </p:txBody>
      </p:sp>
      <p:sp>
        <p:nvSpPr>
          <p:cNvPr id="4" name="ZoneTexte 3">
            <a:extLst>
              <a:ext uri="{FF2B5EF4-FFF2-40B4-BE49-F238E27FC236}">
                <a16:creationId xmlns:a16="http://schemas.microsoft.com/office/drawing/2014/main" id="{2616E90A-F74C-6358-757D-8EB128B8D600}"/>
              </a:ext>
            </a:extLst>
          </p:cNvPr>
          <p:cNvSpPr txBox="1"/>
          <p:nvPr/>
        </p:nvSpPr>
        <p:spPr>
          <a:xfrm>
            <a:off x="5912189" y="1849740"/>
            <a:ext cx="5507341" cy="3693319"/>
          </a:xfrm>
          <a:prstGeom prst="rect">
            <a:avLst/>
          </a:prstGeom>
          <a:noFill/>
        </p:spPr>
        <p:txBody>
          <a:bodyPr wrap="square" rtlCol="0">
            <a:spAutoFit/>
          </a:bodyPr>
          <a:lstStyle/>
          <a:p>
            <a:r>
              <a:rPr lang="fr-FR" b="1" dirty="0"/>
              <a:t>2. Moins d'adhérences</a:t>
            </a:r>
          </a:p>
          <a:p>
            <a:r>
              <a:rPr lang="fr-FR" dirty="0"/>
              <a:t>Le glissement tendineux est amélioré.</a:t>
            </a:r>
          </a:p>
          <a:p>
            <a:endParaRPr lang="fr-FR" b="1" dirty="0"/>
          </a:p>
          <a:p>
            <a:r>
              <a:rPr lang="fr-FR" b="1" dirty="0"/>
              <a:t>3. Meilleure résistance mécanique</a:t>
            </a:r>
          </a:p>
          <a:p>
            <a:r>
              <a:rPr lang="fr-FR" dirty="0"/>
              <a:t>La résistance à la traction augmente plus rapidement.</a:t>
            </a:r>
          </a:p>
          <a:p>
            <a:endParaRPr lang="fr-FR" dirty="0"/>
          </a:p>
          <a:p>
            <a:r>
              <a:rPr lang="fr-FR" b="1" dirty="0"/>
              <a:t>4. Cicatrisation plus physiologique</a:t>
            </a:r>
          </a:p>
          <a:p>
            <a:r>
              <a:rPr lang="fr-FR" dirty="0"/>
              <a:t>La mobilisation stimule le remodelage du tendon.</a:t>
            </a:r>
          </a:p>
          <a:p>
            <a:endParaRPr lang="fr-FR" dirty="0"/>
          </a:p>
          <a:p>
            <a:r>
              <a:rPr lang="fr-FR" b="1" dirty="0"/>
              <a:t>Conclusion</a:t>
            </a:r>
          </a:p>
          <a:p>
            <a:r>
              <a:rPr lang="fr-FR" dirty="0"/>
              <a:t>La mobilisation précoce favorise simultanément :</a:t>
            </a:r>
          </a:p>
          <a:p>
            <a:pPr>
              <a:buFont typeface="Arial" panose="020B0604020202020204" pitchFamily="34" charset="0"/>
              <a:buChar char="•"/>
            </a:pPr>
            <a:r>
              <a:rPr lang="fr-FR" dirty="0"/>
              <a:t>la qualité biologique de la cicatrisation ; </a:t>
            </a:r>
          </a:p>
          <a:p>
            <a:pPr>
              <a:buFont typeface="Arial" panose="020B0604020202020204" pitchFamily="34" charset="0"/>
              <a:buChar char="•"/>
            </a:pPr>
            <a:r>
              <a:rPr lang="fr-FR" dirty="0"/>
              <a:t>les propriétés mécaniques du tendon réparé.</a:t>
            </a:r>
          </a:p>
        </p:txBody>
      </p:sp>
    </p:spTree>
    <p:extLst>
      <p:ext uri="{BB962C8B-B14F-4D97-AF65-F5344CB8AC3E}">
        <p14:creationId xmlns:p14="http://schemas.microsoft.com/office/powerpoint/2010/main" val="3045630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FB3AD-B7E5-D05C-6C4E-9DDF93F2C4CE}"/>
              </a:ext>
            </a:extLst>
          </p:cNvPr>
          <p:cNvSpPr>
            <a:spLocks noGrp="1"/>
          </p:cNvSpPr>
          <p:nvPr>
            <p:ph type="title"/>
          </p:nvPr>
        </p:nvSpPr>
        <p:spPr/>
        <p:txBody>
          <a:bodyPr>
            <a:noAutofit/>
          </a:bodyPr>
          <a:lstStyle/>
          <a:p>
            <a:pPr>
              <a:lnSpc>
                <a:spcPct val="107000"/>
              </a:lnSpc>
              <a:spcAft>
                <a:spcPts val="800"/>
              </a:spcAft>
            </a:pPr>
            <a:r>
              <a:rPr lang="fr-FR" sz="2400" b="1" kern="100" dirty="0">
                <a:latin typeface="Calibri" panose="020F0502020204030204" pitchFamily="34" charset="0"/>
                <a:ea typeface="Calibri" panose="020F0502020204030204" pitchFamily="34" charset="0"/>
                <a:cs typeface="Times New Roman" panose="02020603050405020304" pitchFamily="18" charset="0"/>
              </a:rPr>
              <a: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Treatment</a:t>
            </a:r>
            <a:r>
              <a:rPr lang="fr-FR" sz="2400" b="1" kern="100" dirty="0">
                <a:latin typeface="Calibri" panose="020F0502020204030204" pitchFamily="34" charset="0"/>
                <a:ea typeface="Calibri" panose="020F0502020204030204" pitchFamily="34" charset="0"/>
                <a:cs typeface="Times New Roman" panose="02020603050405020304" pitchFamily="18" charset="0"/>
              </a:rPr>
              <a:t> of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unfavourable</a:t>
            </a:r>
            <a:r>
              <a:rPr lang="fr-FR" sz="2400" b="1" kern="100" dirty="0">
                <a:latin typeface="Calibri" panose="020F0502020204030204" pitchFamily="34" charset="0"/>
                <a:ea typeface="Calibri" panose="020F0502020204030204" pitchFamily="34" charset="0"/>
                <a:cs typeface="Times New Roman" panose="02020603050405020304" pitchFamily="18" charset="0"/>
              </a:rPr>
              <a: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results</a:t>
            </a:r>
            <a:r>
              <a:rPr lang="fr-FR" sz="2400" b="1" kern="100" dirty="0">
                <a:latin typeface="Calibri" panose="020F0502020204030204" pitchFamily="34" charset="0"/>
                <a:ea typeface="Calibri" panose="020F0502020204030204" pitchFamily="34" charset="0"/>
                <a:cs typeface="Times New Roman" panose="02020603050405020304" pitchFamily="18" charset="0"/>
              </a:rPr>
              <a:t> of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flexor</a:t>
            </a:r>
            <a:r>
              <a:rPr lang="fr-FR" sz="2400" b="1" kern="100" dirty="0">
                <a:latin typeface="Calibri" panose="020F0502020204030204" pitchFamily="34" charset="0"/>
                <a:ea typeface="Calibri" panose="020F0502020204030204" pitchFamily="34" charset="0"/>
                <a:cs typeface="Times New Roman" panose="02020603050405020304" pitchFamily="18" charset="0"/>
              </a:rPr>
              <a:t> tendon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surgery</a:t>
            </a:r>
            <a:r>
              <a:rPr lang="fr-FR" sz="2400" b="1" kern="100" dirty="0">
                <a:latin typeface="Calibri" panose="020F0502020204030204" pitchFamily="34" charset="0"/>
                <a:ea typeface="Calibri" panose="020F0502020204030204" pitchFamily="34" charset="0"/>
                <a:cs typeface="Times New Roman" panose="02020603050405020304" pitchFamily="18" charset="0"/>
              </a:rPr>
              <a: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ruptured</a:t>
            </a:r>
            <a:r>
              <a:rPr lang="fr-FR" sz="2400" b="1" kern="100" dirty="0">
                <a:latin typeface="Calibri" panose="020F0502020204030204" pitchFamily="34" charset="0"/>
                <a:ea typeface="Calibri" panose="020F0502020204030204" pitchFamily="34" charset="0"/>
                <a:cs typeface="Times New Roman" panose="02020603050405020304" pitchFamily="18" charset="0"/>
              </a:rPr>
              <a: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repairs</a:t>
            </a:r>
            <a:r>
              <a:rPr lang="fr-FR" sz="2400" b="1" kern="100" dirty="0">
                <a:latin typeface="Calibri" panose="020F0502020204030204" pitchFamily="34" charset="0"/>
                <a:ea typeface="Calibri" panose="020F0502020204030204" pitchFamily="34" charset="0"/>
                <a:cs typeface="Times New Roman" panose="02020603050405020304" pitchFamily="18" charset="0"/>
              </a:rPr>
              <a: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tethered</a:t>
            </a:r>
            <a:br>
              <a:rPr lang="fr-FR" sz="2400" kern="100" dirty="0">
                <a:latin typeface="Calibri" panose="020F0502020204030204" pitchFamily="34" charset="0"/>
                <a:ea typeface="Calibri" panose="020F0502020204030204" pitchFamily="34" charset="0"/>
                <a:cs typeface="Times New Roman" panose="02020603050405020304" pitchFamily="18" charset="0"/>
              </a:rPr>
            </a:br>
            <a:r>
              <a:rPr lang="fr-FR" sz="2400" b="1" kern="100" dirty="0" err="1">
                <a:latin typeface="Calibri" panose="020F0502020204030204" pitchFamily="34" charset="0"/>
                <a:ea typeface="Calibri" panose="020F0502020204030204" pitchFamily="34" charset="0"/>
                <a:cs typeface="Times New Roman" panose="02020603050405020304" pitchFamily="18" charset="0"/>
              </a:rPr>
              <a:t>repairs</a:t>
            </a:r>
            <a:r>
              <a:rPr lang="fr-FR" sz="2400" b="1" kern="100" dirty="0">
                <a:latin typeface="Calibri" panose="020F0502020204030204" pitchFamily="34" charset="0"/>
                <a:ea typeface="Calibri" panose="020F0502020204030204" pitchFamily="34" charset="0"/>
                <a:cs typeface="Times New Roman" panose="02020603050405020304" pitchFamily="18" charset="0"/>
              </a:rPr>
              <a:t> and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pulley</a:t>
            </a:r>
            <a:r>
              <a:rPr lang="fr-FR" sz="2400" b="1" kern="100" dirty="0">
                <a:latin typeface="Calibri" panose="020F0502020204030204" pitchFamily="34" charset="0"/>
                <a:ea typeface="Calibri" panose="020F0502020204030204" pitchFamily="34" charset="0"/>
                <a:cs typeface="Times New Roman" panose="02020603050405020304" pitchFamily="18" charset="0"/>
              </a:rPr>
              <a: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incompetence</a:t>
            </a:r>
            <a:r>
              <a:rPr lang="fr-FR" sz="2400" b="1" kern="100" dirty="0">
                <a:latin typeface="Calibri" panose="020F0502020204030204" pitchFamily="34" charset="0"/>
                <a:ea typeface="Calibri" panose="020F0502020204030204" pitchFamily="34" charset="0"/>
                <a:cs typeface="Times New Roman" panose="02020603050405020304" pitchFamily="18" charset="0"/>
              </a:rPr>
              <a:t> » par David Elliot et Thomas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Giesen</a:t>
            </a:r>
            <a:r>
              <a:rPr lang="fr-FR" sz="2400" b="1" kern="100" dirty="0">
                <a:latin typeface="Calibri" panose="020F0502020204030204" pitchFamily="34" charset="0"/>
                <a:ea typeface="Calibri" panose="020F0502020204030204" pitchFamily="34" charset="0"/>
                <a:cs typeface="Times New Roman" panose="02020603050405020304" pitchFamily="18" charset="0"/>
              </a:rPr>
              <a:t> J Plast </a:t>
            </a:r>
            <a:r>
              <a:rPr lang="fr-FR" sz="2400" b="1" kern="100" dirty="0" err="1">
                <a:latin typeface="Calibri" panose="020F0502020204030204" pitchFamily="34" charset="0"/>
                <a:ea typeface="Calibri" panose="020F0502020204030204" pitchFamily="34" charset="0"/>
                <a:cs typeface="Times New Roman" panose="02020603050405020304" pitchFamily="18" charset="0"/>
              </a:rPr>
              <a:t>Surg</a:t>
            </a:r>
            <a:r>
              <a:rPr lang="fr-FR" sz="2400" b="1" kern="100" dirty="0">
                <a:latin typeface="Calibri" panose="020F0502020204030204" pitchFamily="34" charset="0"/>
                <a:ea typeface="Calibri" panose="020F0502020204030204" pitchFamily="34" charset="0"/>
                <a:cs typeface="Times New Roman" panose="02020603050405020304" pitchFamily="18" charset="0"/>
              </a:rPr>
              <a:t> indien</a:t>
            </a:r>
            <a:br>
              <a:rPr lang="fr-FR" sz="2400" kern="100" dirty="0">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F19D1F32-C368-C961-D8A2-A9F1033C6A3C}"/>
              </a:ext>
            </a:extLst>
          </p:cNvPr>
          <p:cNvSpPr>
            <a:spLocks noGrp="1"/>
          </p:cNvSpPr>
          <p:nvPr>
            <p:ph idx="1"/>
          </p:nvPr>
        </p:nvSpPr>
        <p:spPr/>
        <p:txBody>
          <a:bodyPr>
            <a:normAutofit/>
          </a:bodyPr>
          <a:lstStyle/>
          <a:p>
            <a:pPr>
              <a:lnSpc>
                <a:spcPct val="107000"/>
              </a:lnSpc>
              <a:spcAft>
                <a:spcPts val="800"/>
              </a:spcAft>
            </a:pPr>
            <a:r>
              <a:rPr lang="fr-FR" sz="1800" b="1" kern="100">
                <a:effectLst/>
                <a:latin typeface="Calibri" panose="020F0502020204030204" pitchFamily="34" charset="0"/>
                <a:ea typeface="Calibri" panose="020F0502020204030204" pitchFamily="34" charset="0"/>
                <a:cs typeface="Times New Roman" panose="02020603050405020304" pitchFamily="18" charset="0"/>
              </a:rPr>
              <a:t>Reconstruction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des poulies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auteurs recommandent :</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reconstruire les poulies lorsqu’elles sont insuffisantes ;</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utiliser préférentiellement des tissus tendineux locaux ;</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éviter autant que possible d’utiliser le rétinaculum des extenseurs afin de limiter les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adhérences dorsales.</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considèrent que la reconstruction des poulies est plus simple et plus fiable lorsqu’elle est</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réalisée lors du premier temps d’une reconstruction tendineuse en deux étapes.</a:t>
            </a:r>
          </a:p>
          <a:p>
            <a:endParaRPr lang="fr-FR" dirty="0"/>
          </a:p>
        </p:txBody>
      </p:sp>
    </p:spTree>
    <p:extLst>
      <p:ext uri="{BB962C8B-B14F-4D97-AF65-F5344CB8AC3E}">
        <p14:creationId xmlns:p14="http://schemas.microsoft.com/office/powerpoint/2010/main" val="1760742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399A7-3F00-BC2B-3AA2-70AABCB5EBC0}"/>
              </a:ext>
            </a:extLst>
          </p:cNvPr>
          <p:cNvSpPr>
            <a:spLocks noGrp="1"/>
          </p:cNvSpPr>
          <p:nvPr>
            <p:ph type="title"/>
          </p:nvPr>
        </p:nvSpPr>
        <p:spPr/>
        <p:txBody>
          <a:bodyPr/>
          <a:lstStyle/>
          <a:p>
            <a:pPr algn="ctr"/>
            <a:r>
              <a:rPr lang="fr-FR" dirty="0"/>
              <a:t>Littérature actuelle</a:t>
            </a:r>
          </a:p>
        </p:txBody>
      </p:sp>
      <p:sp>
        <p:nvSpPr>
          <p:cNvPr id="3" name="Espace réservé du contenu 2">
            <a:extLst>
              <a:ext uri="{FF2B5EF4-FFF2-40B4-BE49-F238E27FC236}">
                <a16:creationId xmlns:a16="http://schemas.microsoft.com/office/drawing/2014/main" id="{6CAD41D8-18F2-CD95-64F2-4D8ECBD00CC5}"/>
              </a:ext>
            </a:extLst>
          </p:cNvPr>
          <p:cNvSpPr>
            <a:spLocks noGrp="1"/>
          </p:cNvSpPr>
          <p:nvPr>
            <p:ph idx="1"/>
          </p:nvPr>
        </p:nvSpPr>
        <p:spPr>
          <a:xfrm>
            <a:off x="580466" y="1835524"/>
            <a:ext cx="11158816" cy="3832411"/>
          </a:xfrm>
        </p:spPr>
        <p:txBody>
          <a:bodyPr>
            <a:normAutofit/>
          </a:bodyPr>
          <a:lstStyle/>
          <a:p>
            <a:pPr marL="0" lvl="0" indent="0" eaLnBrk="0" fontAlgn="base" hangingPunct="0">
              <a:lnSpc>
                <a:spcPct val="100000"/>
              </a:lnSpc>
              <a:spcBef>
                <a:spcPts val="600"/>
              </a:spcBef>
              <a:spcAft>
                <a:spcPts val="600"/>
              </a:spcAft>
              <a:buNone/>
            </a:pPr>
            <a:r>
              <a:rPr lang="fr-FR" altLang="fr-FR" sz="2400" dirty="0">
                <a:latin typeface="Arial" panose="020B0604020202020204" pitchFamily="34" charset="0"/>
                <a:cs typeface="Arial" panose="020B0604020202020204" pitchFamily="34" charset="0"/>
              </a:rPr>
              <a:t>Beaucoup de publications sur le sujet</a:t>
            </a:r>
          </a:p>
          <a:p>
            <a:pPr marL="0" indent="0" eaLnBrk="0" fontAlgn="base" hangingPunct="0">
              <a:lnSpc>
                <a:spcPct val="100000"/>
              </a:lnSpc>
              <a:spcBef>
                <a:spcPts val="600"/>
              </a:spcBef>
              <a:spcAft>
                <a:spcPts val="600"/>
              </a:spcAft>
              <a:buNone/>
            </a:pPr>
            <a:r>
              <a:rPr lang="fr-FR" sz="2400" dirty="0">
                <a:latin typeface="Arial" panose="020B0604020202020204" pitchFamily="34" charset="0"/>
                <a:cs typeface="Arial" panose="020B0604020202020204" pitchFamily="34" charset="0"/>
              </a:rPr>
              <a:t>RCT sur 5 ans</a:t>
            </a:r>
          </a:p>
          <a:p>
            <a:pPr marL="0" lvl="0" indent="0" eaLnBrk="0" fontAlgn="base" hangingPunct="0">
              <a:lnSpc>
                <a:spcPct val="100000"/>
              </a:lnSpc>
              <a:spcBef>
                <a:spcPts val="600"/>
              </a:spcBef>
              <a:spcAft>
                <a:spcPts val="600"/>
              </a:spcAft>
              <a:buNone/>
            </a:pPr>
            <a:r>
              <a:rPr lang="fr-FR" altLang="fr-FR" sz="2400" dirty="0">
                <a:latin typeface="Arial" panose="020B0604020202020204" pitchFamily="34" charset="0"/>
                <a:cs typeface="Arial" panose="020B0604020202020204" pitchFamily="34" charset="0"/>
              </a:rPr>
              <a:t>Recommandations de l’IFSSH 2026</a:t>
            </a:r>
          </a:p>
          <a:p>
            <a:pPr marL="0" indent="0">
              <a:spcBef>
                <a:spcPts val="600"/>
              </a:spcBef>
              <a:spcAft>
                <a:spcPts val="600"/>
              </a:spcAft>
              <a:buNone/>
            </a:pPr>
            <a:r>
              <a:rPr lang="fr-FR" sz="2400" u="sng" dirty="0">
                <a:latin typeface="Arial" panose="020B0604020202020204" pitchFamily="34" charset="0"/>
                <a:cs typeface="Arial" panose="020B0604020202020204" pitchFamily="34" charset="0"/>
              </a:rPr>
              <a:t>Consensus</a:t>
            </a:r>
            <a:r>
              <a:rPr lang="fr-FR" sz="2400" dirty="0">
                <a:latin typeface="Arial" panose="020B0604020202020204" pitchFamily="34" charset="0"/>
                <a:cs typeface="Arial" panose="020B0604020202020204" pitchFamily="34" charset="0"/>
              </a:rPr>
              <a:t>:</a:t>
            </a:r>
          </a:p>
          <a:p>
            <a:pPr marL="0" indent="0">
              <a:spcBef>
                <a:spcPts val="600"/>
              </a:spcBef>
              <a:spcAft>
                <a:spcPts val="600"/>
              </a:spcAft>
              <a:buNone/>
            </a:pPr>
            <a:r>
              <a:rPr lang="fr-FR" sz="2400" dirty="0">
                <a:latin typeface="Arial" panose="020B0604020202020204" pitchFamily="34" charset="0"/>
                <a:cs typeface="Arial" panose="020B0604020202020204" pitchFamily="34" charset="0"/>
              </a:rPr>
              <a:t>Réduction immobilisation stricte </a:t>
            </a:r>
          </a:p>
          <a:p>
            <a:pPr marL="0" indent="0">
              <a:spcBef>
                <a:spcPts val="600"/>
              </a:spcBef>
              <a:spcAft>
                <a:spcPts val="600"/>
              </a:spcAft>
              <a:buNone/>
            </a:pPr>
            <a:r>
              <a:rPr lang="fr-FR" sz="2400" dirty="0">
                <a:latin typeface="Arial" panose="020B0604020202020204" pitchFamily="34" charset="0"/>
                <a:cs typeface="Arial" panose="020B0604020202020204" pitchFamily="34" charset="0"/>
              </a:rPr>
              <a:t>Augmentation protocoles « </a:t>
            </a:r>
            <a:r>
              <a:rPr lang="fr-FR" sz="2400" b="1" dirty="0" err="1">
                <a:latin typeface="Arial" panose="020B0604020202020204" pitchFamily="34" charset="0"/>
                <a:cs typeface="Arial" panose="020B0604020202020204" pitchFamily="34" charset="0"/>
              </a:rPr>
              <a:t>early</a:t>
            </a:r>
            <a:r>
              <a:rPr lang="fr-FR" sz="2400" b="1" dirty="0">
                <a:latin typeface="Arial" panose="020B0604020202020204" pitchFamily="34" charset="0"/>
                <a:cs typeface="Arial" panose="020B0604020202020204" pitchFamily="34" charset="0"/>
              </a:rPr>
              <a:t> active motion </a:t>
            </a:r>
            <a:r>
              <a:rPr lang="fr-FR" sz="2400" dirty="0">
                <a:latin typeface="Arial" panose="020B0604020202020204" pitchFamily="34" charset="0"/>
                <a:cs typeface="Arial" panose="020B0604020202020204" pitchFamily="34" charset="0"/>
              </a:rPr>
              <a:t>» </a:t>
            </a:r>
          </a:p>
          <a:p>
            <a:pPr marL="0" indent="0">
              <a:spcBef>
                <a:spcPts val="600"/>
              </a:spcBef>
              <a:spcAft>
                <a:spcPts val="600"/>
              </a:spcAft>
              <a:buNone/>
            </a:pPr>
            <a:r>
              <a:rPr lang="fr-FR" sz="2400" dirty="0">
                <a:latin typeface="Arial" panose="020B0604020202020204" pitchFamily="34" charset="0"/>
                <a:cs typeface="Arial" panose="020B0604020202020204" pitchFamily="34" charset="0"/>
              </a:rPr>
              <a:t>Individualisation selon solidité de suture et compliance</a:t>
            </a:r>
          </a:p>
          <a:p>
            <a:endParaRPr lang="fr-FR" dirty="0"/>
          </a:p>
        </p:txBody>
      </p:sp>
      <p:pic>
        <p:nvPicPr>
          <p:cNvPr id="5122" name="Picture 2">
            <a:extLst>
              <a:ext uri="{FF2B5EF4-FFF2-40B4-BE49-F238E27FC236}">
                <a16:creationId xmlns:a16="http://schemas.microsoft.com/office/drawing/2014/main" id="{DBB741BA-9063-36EB-AFAC-94293C187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447" y="2690578"/>
            <a:ext cx="1530563" cy="5452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chrane Library - Service Commun de la Documentation">
            <a:extLst>
              <a:ext uri="{FF2B5EF4-FFF2-40B4-BE49-F238E27FC236}">
                <a16:creationId xmlns:a16="http://schemas.microsoft.com/office/drawing/2014/main" id="{2C8136EC-A5C0-E567-2D39-95C48AB0D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741" y="1154414"/>
            <a:ext cx="1557618" cy="11682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nternational Federation of Societies for Surgery of the Hand">
            <a:extLst>
              <a:ext uri="{FF2B5EF4-FFF2-40B4-BE49-F238E27FC236}">
                <a16:creationId xmlns:a16="http://schemas.microsoft.com/office/drawing/2014/main" id="{F6F5EEAD-697B-1823-122C-E1D99003F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1300" y="3799777"/>
            <a:ext cx="1702500" cy="163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1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98CFC-6B50-48F9-32D6-4336BE18774D}"/>
              </a:ext>
            </a:extLst>
          </p:cNvPr>
          <p:cNvSpPr>
            <a:spLocks noGrp="1"/>
          </p:cNvSpPr>
          <p:nvPr>
            <p:ph type="title"/>
          </p:nvPr>
        </p:nvSpPr>
        <p:spPr/>
        <p:txBody>
          <a:bodyPr/>
          <a:lstStyle/>
          <a:p>
            <a:pPr algn="ctr"/>
            <a:r>
              <a:rPr lang="fr-FR" dirty="0"/>
              <a:t>Littérature actuelle</a:t>
            </a:r>
          </a:p>
        </p:txBody>
      </p:sp>
      <p:sp>
        <p:nvSpPr>
          <p:cNvPr id="3" name="Espace réservé du contenu 2">
            <a:extLst>
              <a:ext uri="{FF2B5EF4-FFF2-40B4-BE49-F238E27FC236}">
                <a16:creationId xmlns:a16="http://schemas.microsoft.com/office/drawing/2014/main" id="{7C306ABD-7E15-CAF8-E272-D42C333C0507}"/>
              </a:ext>
            </a:extLst>
          </p:cNvPr>
          <p:cNvSpPr>
            <a:spLocks noGrp="1"/>
          </p:cNvSpPr>
          <p:nvPr>
            <p:ph idx="1"/>
          </p:nvPr>
        </p:nvSpPr>
        <p:spPr>
          <a:xfrm>
            <a:off x="838200" y="2424545"/>
            <a:ext cx="4800600" cy="3752418"/>
          </a:xfrm>
        </p:spPr>
        <p:txBody>
          <a:bodyPr>
            <a:normAutofit/>
          </a:bodyPr>
          <a:lstStyle/>
          <a:p>
            <a:pPr>
              <a:buNone/>
            </a:pPr>
            <a:r>
              <a:rPr lang="fr-FR" sz="2400" b="1" dirty="0"/>
              <a:t>       Favorable à :</a:t>
            </a:r>
          </a:p>
          <a:p>
            <a:r>
              <a:rPr lang="fr-FR" sz="2400" dirty="0"/>
              <a:t>Mobilisation active précoce contrôlée, </a:t>
            </a:r>
          </a:p>
          <a:p>
            <a:r>
              <a:rPr lang="fr-FR" sz="2400" dirty="0"/>
              <a:t>Réparations solides </a:t>
            </a:r>
            <a:r>
              <a:rPr lang="fr-FR" sz="2400" dirty="0" err="1"/>
              <a:t>multi-brins</a:t>
            </a:r>
            <a:r>
              <a:rPr lang="fr-FR" sz="2400" dirty="0"/>
              <a:t>, </a:t>
            </a:r>
          </a:p>
          <a:p>
            <a:r>
              <a:rPr lang="fr-FR" sz="2400" dirty="0"/>
              <a:t>Protocoles individualisés, </a:t>
            </a:r>
          </a:p>
          <a:p>
            <a:r>
              <a:rPr lang="fr-FR" sz="2400" dirty="0"/>
              <a:t>Mobilisation très précoce sous orthèse dorsale. </a:t>
            </a:r>
          </a:p>
          <a:p>
            <a:endParaRPr lang="fr-FR" dirty="0"/>
          </a:p>
        </p:txBody>
      </p:sp>
      <p:sp>
        <p:nvSpPr>
          <p:cNvPr id="5" name="ZoneTexte 4">
            <a:extLst>
              <a:ext uri="{FF2B5EF4-FFF2-40B4-BE49-F238E27FC236}">
                <a16:creationId xmlns:a16="http://schemas.microsoft.com/office/drawing/2014/main" id="{60AA13E4-3B43-3323-38C9-D504A010F9DD}"/>
              </a:ext>
            </a:extLst>
          </p:cNvPr>
          <p:cNvSpPr txBox="1"/>
          <p:nvPr/>
        </p:nvSpPr>
        <p:spPr>
          <a:xfrm>
            <a:off x="6553202" y="2459504"/>
            <a:ext cx="5001490" cy="2308324"/>
          </a:xfrm>
          <a:prstGeom prst="rect">
            <a:avLst/>
          </a:prstGeom>
          <a:noFill/>
        </p:spPr>
        <p:txBody>
          <a:bodyPr wrap="square" rtlCol="0">
            <a:spAutoFit/>
          </a:bodyPr>
          <a:lstStyle/>
          <a:p>
            <a:pPr>
              <a:buNone/>
            </a:pPr>
            <a:r>
              <a:rPr lang="fr-FR" sz="2400" b="1" dirty="0"/>
              <a:t>      Moins favorable à :</a:t>
            </a:r>
          </a:p>
          <a:p>
            <a:pPr marL="342900" indent="-342900">
              <a:buFont typeface="Arial" panose="020B0604020202020204" pitchFamily="34" charset="0"/>
              <a:buChar char="•"/>
            </a:pPr>
            <a:r>
              <a:rPr lang="fr-FR" sz="2400" dirty="0"/>
              <a:t>Immobilisation stricte, </a:t>
            </a:r>
          </a:p>
          <a:p>
            <a:pPr marL="342900" indent="-342900">
              <a:buFont typeface="Arial" panose="020B0604020202020204" pitchFamily="34" charset="0"/>
              <a:buChar char="•"/>
            </a:pPr>
            <a:r>
              <a:rPr lang="fr-FR" sz="2400" dirty="0"/>
              <a:t>Protocoles purement passifs, </a:t>
            </a:r>
          </a:p>
          <a:p>
            <a:pPr marL="342900" indent="-342900">
              <a:buFont typeface="Arial" panose="020B0604020202020204" pitchFamily="34" charset="0"/>
              <a:buChar char="•"/>
            </a:pPr>
            <a:r>
              <a:rPr lang="fr-FR" sz="2400" dirty="0"/>
              <a:t>« Place and </a:t>
            </a:r>
            <a:r>
              <a:rPr lang="fr-FR" sz="2400" dirty="0" err="1"/>
              <a:t>hold</a:t>
            </a:r>
            <a:r>
              <a:rPr lang="fr-FR" sz="2400" dirty="0"/>
              <a:t> » classique isolé</a:t>
            </a:r>
          </a:p>
          <a:p>
            <a:r>
              <a:rPr lang="fr-FR" sz="2400" dirty="0"/>
              <a:t> (effet </a:t>
            </a:r>
            <a:r>
              <a:rPr lang="fr-FR" sz="2400" dirty="0" err="1"/>
              <a:t>buckling</a:t>
            </a:r>
            <a:r>
              <a:rPr lang="fr-FR" sz="2400" dirty="0"/>
              <a:t> and jerk)</a:t>
            </a:r>
          </a:p>
          <a:p>
            <a:endParaRPr lang="fr-FR" sz="2400" dirty="0"/>
          </a:p>
        </p:txBody>
      </p:sp>
      <p:sp>
        <p:nvSpPr>
          <p:cNvPr id="6" name="ZoneTexte 5">
            <a:extLst>
              <a:ext uri="{FF2B5EF4-FFF2-40B4-BE49-F238E27FC236}">
                <a16:creationId xmlns:a16="http://schemas.microsoft.com/office/drawing/2014/main" id="{CFE7CE40-6D49-2181-8E32-43BBD0E939B8}"/>
              </a:ext>
            </a:extLst>
          </p:cNvPr>
          <p:cNvSpPr txBox="1"/>
          <p:nvPr/>
        </p:nvSpPr>
        <p:spPr>
          <a:xfrm>
            <a:off x="671945" y="1697615"/>
            <a:ext cx="11014364" cy="830997"/>
          </a:xfrm>
          <a:prstGeom prst="rect">
            <a:avLst/>
          </a:prstGeom>
          <a:noFill/>
        </p:spPr>
        <p:txBody>
          <a:bodyPr wrap="square" rtlCol="0">
            <a:spAutoFit/>
          </a:bodyPr>
          <a:lstStyle/>
          <a:p>
            <a:pPr algn="ctr"/>
            <a:r>
              <a:rPr lang="fr-FR" sz="2400" dirty="0"/>
              <a:t>Les tendances fortes de la littérature récente</a:t>
            </a:r>
          </a:p>
          <a:p>
            <a:pPr algn="ctr"/>
            <a:endParaRPr lang="fr-FR" sz="2400" dirty="0"/>
          </a:p>
        </p:txBody>
      </p:sp>
      <p:pic>
        <p:nvPicPr>
          <p:cNvPr id="1026" name="Picture 2" descr="coche verte et modèle de symbole d'icône croix rouge. les symboles vrai et  faux acceptent rejetés pour l'évaluation. vecteur style simple et moderne.  cochez les ressources graphiques de l'élément de base 7657371">
            <a:extLst>
              <a:ext uri="{FF2B5EF4-FFF2-40B4-BE49-F238E27FC236}">
                <a16:creationId xmlns:a16="http://schemas.microsoft.com/office/drawing/2014/main" id="{1509DEEC-2D12-90A2-F59B-EC5672238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3495" b="25111"/>
          <a:stretch>
            <a:fillRect/>
          </a:stretch>
        </p:blipFill>
        <p:spPr bwMode="auto">
          <a:xfrm>
            <a:off x="6553202" y="2503971"/>
            <a:ext cx="377950" cy="3884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che verte et modèle de symbole d'icône croix rouge. les symboles vrai et  faux acceptent rejetés pour l'évaluation. vecteur style simple et moderne.  cochez les ressources graphiques de l'élément de base 7657371">
            <a:extLst>
              <a:ext uri="{FF2B5EF4-FFF2-40B4-BE49-F238E27FC236}">
                <a16:creationId xmlns:a16="http://schemas.microsoft.com/office/drawing/2014/main" id="{4427901F-5D93-F0E3-C2B5-7853CE7EE5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64" r="50000" b="27387"/>
          <a:stretch>
            <a:fillRect/>
          </a:stretch>
        </p:blipFill>
        <p:spPr bwMode="auto">
          <a:xfrm>
            <a:off x="907751" y="2417618"/>
            <a:ext cx="407656" cy="38848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7F66FEE-E612-4F51-F5BF-A6252641BA18}"/>
              </a:ext>
            </a:extLst>
          </p:cNvPr>
          <p:cNvSpPr txBox="1"/>
          <p:nvPr/>
        </p:nvSpPr>
        <p:spPr>
          <a:xfrm>
            <a:off x="208241" y="5754211"/>
            <a:ext cx="11775518" cy="1477328"/>
          </a:xfrm>
          <a:prstGeom prst="rect">
            <a:avLst/>
          </a:prstGeom>
          <a:noFill/>
        </p:spPr>
        <p:txBody>
          <a:bodyPr wrap="square" rtlCol="0">
            <a:spAutoFit/>
          </a:bodyPr>
          <a:lstStyle/>
          <a:p>
            <a:pPr algn="l"/>
            <a:r>
              <a:rPr lang="en-US" sz="1000" dirty="0">
                <a:solidFill>
                  <a:schemeClr val="bg1">
                    <a:lumMod val="65000"/>
                  </a:schemeClr>
                </a:solidFill>
              </a:rPr>
              <a:t>Mortada A, El-</a:t>
            </a:r>
            <a:r>
              <a:rPr lang="en-US" sz="1000" dirty="0" err="1">
                <a:solidFill>
                  <a:schemeClr val="bg1">
                    <a:lumMod val="65000"/>
                  </a:schemeClr>
                </a:solidFill>
              </a:rPr>
              <a:t>Negery</a:t>
            </a:r>
            <a:r>
              <a:rPr lang="en-US" sz="1000" dirty="0">
                <a:solidFill>
                  <a:schemeClr val="bg1">
                    <a:lumMod val="65000"/>
                  </a:schemeClr>
                </a:solidFill>
              </a:rPr>
              <a:t> A, et al. Early active motion versus passive motion rehabilitation following flexor tendon repair: a systematic review and meta-analysis. Journal of Hand Surgery European Volume. 2024;49(10):1120-113 </a:t>
            </a:r>
          </a:p>
          <a:p>
            <a:pPr algn="l"/>
            <a:r>
              <a:rPr lang="en-US" sz="1000" dirty="0">
                <a:solidFill>
                  <a:schemeClr val="bg1">
                    <a:lumMod val="65000"/>
                  </a:schemeClr>
                </a:solidFill>
              </a:rPr>
              <a:t> Lalonde DH. Wide-awake flexor tendon repair and early active movement: the case for true active movement over full-fist place-and-hold. Plastic and Reconstructive Surgery Global Open. 2019;7(10):e2474  </a:t>
            </a:r>
          </a:p>
          <a:p>
            <a:pPr algn="l"/>
            <a:r>
              <a:rPr lang="en-US" sz="1000" dirty="0">
                <a:solidFill>
                  <a:schemeClr val="bg1">
                    <a:lumMod val="65000"/>
                  </a:schemeClr>
                </a:solidFill>
              </a:rPr>
              <a:t>Tang JB, Lalonde DH, Fernandes CH, </a:t>
            </a:r>
            <a:r>
              <a:rPr lang="en-US" sz="1000" dirty="0" err="1">
                <a:solidFill>
                  <a:schemeClr val="bg1">
                    <a:lumMod val="65000"/>
                  </a:schemeClr>
                </a:solidFill>
              </a:rPr>
              <a:t>Sadek</a:t>
            </a:r>
            <a:r>
              <a:rPr lang="en-US" sz="1000" dirty="0">
                <a:solidFill>
                  <a:schemeClr val="bg1">
                    <a:lumMod val="65000"/>
                  </a:schemeClr>
                </a:solidFill>
              </a:rPr>
              <a:t> AF, </a:t>
            </a:r>
            <a:r>
              <a:rPr lang="en-US" sz="1000" dirty="0" err="1">
                <a:solidFill>
                  <a:schemeClr val="bg1">
                    <a:lumMod val="65000"/>
                  </a:schemeClr>
                </a:solidFill>
              </a:rPr>
              <a:t>Besmens</a:t>
            </a:r>
            <a:r>
              <a:rPr lang="en-US" sz="1000" dirty="0">
                <a:solidFill>
                  <a:schemeClr val="bg1">
                    <a:lumMod val="65000"/>
                  </a:schemeClr>
                </a:solidFill>
              </a:rPr>
              <a:t> IS. IFSSH consensus and current guidelines on flexor tendon repairs and reconstruction. Journal of Hand Surgery European Volume. 2024;49(7):735-748</a:t>
            </a:r>
          </a:p>
          <a:p>
            <a:pPr algn="l"/>
            <a:r>
              <a:rPr lang="fr-FR" sz="1000" dirty="0">
                <a:solidFill>
                  <a:schemeClr val="bg1">
                    <a:lumMod val="65000"/>
                  </a:schemeClr>
                </a:solidFill>
              </a:rPr>
              <a:t>Peters et al. 2021 </a:t>
            </a:r>
            <a:r>
              <a:rPr lang="en-US" sz="1000" dirty="0">
                <a:solidFill>
                  <a:schemeClr val="bg1">
                    <a:lumMod val="65000"/>
                  </a:schemeClr>
                </a:solidFill>
              </a:rPr>
              <a:t>Rehabilitation following surgery for flexor tendon injuries of the hand, Cochrane library</a:t>
            </a:r>
          </a:p>
          <a:p>
            <a:r>
              <a:rPr lang="en-US" sz="1000" dirty="0">
                <a:solidFill>
                  <a:schemeClr val="bg1">
                    <a:lumMod val="65000"/>
                  </a:schemeClr>
                </a:solidFill>
              </a:rPr>
              <a:t>Heng Xu et al. Outcome of Surgical Repair and Rehabilitation of Flexor Tendon Injuries in Zone II of the Hand: Systematic Review and Meta-Analysis, 2023</a:t>
            </a:r>
            <a:endParaRPr lang="fr-FR" sz="1000" dirty="0">
              <a:solidFill>
                <a:schemeClr val="bg1">
                  <a:lumMod val="65000"/>
                </a:schemeClr>
              </a:solidFill>
            </a:endParaRPr>
          </a:p>
          <a:p>
            <a:pPr algn="l"/>
            <a:endParaRPr lang="fr-FR" sz="1000" dirty="0">
              <a:solidFill>
                <a:schemeClr val="bg1">
                  <a:lumMod val="65000"/>
                </a:schemeClr>
              </a:solidFill>
            </a:endParaRPr>
          </a:p>
          <a:p>
            <a:endParaRPr lang="fr-FR" dirty="0"/>
          </a:p>
        </p:txBody>
      </p:sp>
    </p:spTree>
    <p:extLst>
      <p:ext uri="{BB962C8B-B14F-4D97-AF65-F5344CB8AC3E}">
        <p14:creationId xmlns:p14="http://schemas.microsoft.com/office/powerpoint/2010/main" val="381373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88D4A-4B89-C950-0A2D-798D3F85D80F}"/>
              </a:ext>
            </a:extLst>
          </p:cNvPr>
          <p:cNvSpPr>
            <a:spLocks noGrp="1"/>
          </p:cNvSpPr>
          <p:nvPr>
            <p:ph type="title"/>
          </p:nvPr>
        </p:nvSpPr>
        <p:spPr/>
        <p:txBody>
          <a:bodyPr/>
          <a:lstStyle/>
          <a:p>
            <a:pPr algn="ctr"/>
            <a:r>
              <a:rPr lang="fr-FR" dirty="0"/>
              <a:t>Protocole </a:t>
            </a:r>
            <a:r>
              <a:rPr lang="fr-FR" dirty="0" err="1"/>
              <a:t>early</a:t>
            </a:r>
            <a:r>
              <a:rPr lang="fr-FR" dirty="0"/>
              <a:t> active motion</a:t>
            </a:r>
          </a:p>
        </p:txBody>
      </p:sp>
      <p:sp>
        <p:nvSpPr>
          <p:cNvPr id="3" name="Espace réservé du contenu 2">
            <a:extLst>
              <a:ext uri="{FF2B5EF4-FFF2-40B4-BE49-F238E27FC236}">
                <a16:creationId xmlns:a16="http://schemas.microsoft.com/office/drawing/2014/main" id="{64122BCF-7566-D55B-4BF7-7B04C6EF2064}"/>
              </a:ext>
            </a:extLst>
          </p:cNvPr>
          <p:cNvSpPr>
            <a:spLocks noGrp="1"/>
          </p:cNvSpPr>
          <p:nvPr>
            <p:ph idx="1"/>
          </p:nvPr>
        </p:nvSpPr>
        <p:spPr>
          <a:xfrm>
            <a:off x="838200" y="1558636"/>
            <a:ext cx="10574350" cy="4618327"/>
          </a:xfrm>
        </p:spPr>
        <p:txBody>
          <a:bodyPr>
            <a:normAutofit/>
          </a:bodyPr>
          <a:lstStyle/>
          <a:p>
            <a:pPr marL="0" indent="0">
              <a:buNone/>
            </a:pPr>
            <a:r>
              <a:rPr lang="fr-FR" sz="2400" dirty="0" err="1"/>
              <a:t>Interêts</a:t>
            </a:r>
            <a:r>
              <a:rPr lang="fr-FR" sz="2400" dirty="0"/>
              <a:t> de la mobilisation précoce :</a:t>
            </a:r>
          </a:p>
          <a:p>
            <a:endParaRPr lang="fr-FR" i="1" dirty="0"/>
          </a:p>
        </p:txBody>
      </p:sp>
      <p:graphicFrame>
        <p:nvGraphicFramePr>
          <p:cNvPr id="4" name="Diagramme 3">
            <a:extLst>
              <a:ext uri="{FF2B5EF4-FFF2-40B4-BE49-F238E27FC236}">
                <a16:creationId xmlns:a16="http://schemas.microsoft.com/office/drawing/2014/main" id="{82CF5354-97D7-9E53-BAD6-241C6A69E44E}"/>
              </a:ext>
            </a:extLst>
          </p:cNvPr>
          <p:cNvGraphicFramePr/>
          <p:nvPr>
            <p:extLst>
              <p:ext uri="{D42A27DB-BD31-4B8C-83A1-F6EECF244321}">
                <p14:modId xmlns:p14="http://schemas.microsoft.com/office/powerpoint/2010/main" val="3570335578"/>
              </p:ext>
            </p:extLst>
          </p:nvPr>
        </p:nvGraphicFramePr>
        <p:xfrm>
          <a:off x="838199" y="2070791"/>
          <a:ext cx="6546273" cy="4011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637D11A8-E407-6D0D-D2E9-0D84223CCB2C}"/>
              </a:ext>
            </a:extLst>
          </p:cNvPr>
          <p:cNvSpPr txBox="1"/>
          <p:nvPr/>
        </p:nvSpPr>
        <p:spPr>
          <a:xfrm>
            <a:off x="8581159" y="3555405"/>
            <a:ext cx="6096000" cy="400110"/>
          </a:xfrm>
          <a:prstGeom prst="rect">
            <a:avLst/>
          </a:prstGeom>
          <a:noFill/>
        </p:spPr>
        <p:txBody>
          <a:bodyPr wrap="square">
            <a:spAutoFit/>
          </a:bodyPr>
          <a:lstStyle/>
          <a:p>
            <a:r>
              <a:rPr lang="fr-FR" dirty="0"/>
              <a:t> </a:t>
            </a:r>
            <a:r>
              <a:rPr lang="fr-FR" sz="2000" dirty="0"/>
              <a:t>Conditions nécessaires</a:t>
            </a:r>
          </a:p>
        </p:txBody>
      </p:sp>
      <p:pic>
        <p:nvPicPr>
          <p:cNvPr id="11" name="Picture 2" descr="22160">
            <a:extLst>
              <a:ext uri="{FF2B5EF4-FFF2-40B4-BE49-F238E27FC236}">
                <a16:creationId xmlns:a16="http://schemas.microsoft.com/office/drawing/2014/main" id="{50B1F48E-261B-3311-EC68-F501487DFA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3720" y="3578166"/>
            <a:ext cx="354589" cy="3545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8F9D845-07D2-A397-4B89-CCF2E758972F}"/>
              </a:ext>
            </a:extLst>
          </p:cNvPr>
          <p:cNvSpPr txBox="1"/>
          <p:nvPr/>
        </p:nvSpPr>
        <p:spPr>
          <a:xfrm>
            <a:off x="132623" y="6471189"/>
            <a:ext cx="11705716" cy="246221"/>
          </a:xfrm>
          <a:prstGeom prst="rect">
            <a:avLst/>
          </a:prstGeom>
          <a:noFill/>
        </p:spPr>
        <p:txBody>
          <a:bodyPr wrap="square" rtlCol="0">
            <a:spAutoFit/>
          </a:bodyPr>
          <a:lstStyle/>
          <a:p>
            <a:r>
              <a:rPr lang="en-US" sz="1000" dirty="0">
                <a:solidFill>
                  <a:schemeClr val="bg1">
                    <a:lumMod val="65000"/>
                  </a:schemeClr>
                </a:solidFill>
              </a:rPr>
              <a:t>Aoki M, Kubota H, Pruitt DL, </a:t>
            </a:r>
            <a:r>
              <a:rPr lang="en-US" sz="1000" dirty="0" err="1">
                <a:solidFill>
                  <a:schemeClr val="bg1">
                    <a:lumMod val="65000"/>
                  </a:schemeClr>
                </a:solidFill>
              </a:rPr>
              <a:t>Manske</a:t>
            </a:r>
            <a:r>
              <a:rPr lang="en-US" sz="1000" dirty="0">
                <a:solidFill>
                  <a:schemeClr val="bg1">
                    <a:lumMod val="65000"/>
                  </a:schemeClr>
                </a:solidFill>
              </a:rPr>
              <a:t> PR. </a:t>
            </a:r>
            <a:r>
              <a:rPr lang="en-US" sz="1000" i="1" dirty="0">
                <a:solidFill>
                  <a:schemeClr val="bg1">
                    <a:lumMod val="65000"/>
                  </a:schemeClr>
                </a:solidFill>
              </a:rPr>
              <a:t>Biomechanical and histologic characteristics of canine flexor tendon repair using early postoperative mobilization</a:t>
            </a:r>
            <a:r>
              <a:rPr lang="en-US" sz="1000" dirty="0">
                <a:solidFill>
                  <a:schemeClr val="bg1">
                    <a:lumMod val="65000"/>
                  </a:schemeClr>
                </a:solidFill>
              </a:rPr>
              <a:t> (1997)</a:t>
            </a:r>
            <a:endParaRPr lang="fr-FR" sz="1000" dirty="0">
              <a:solidFill>
                <a:schemeClr val="bg1">
                  <a:lumMod val="65000"/>
                </a:schemeClr>
              </a:solidFill>
            </a:endParaRPr>
          </a:p>
        </p:txBody>
      </p:sp>
    </p:spTree>
    <p:extLst>
      <p:ext uri="{BB962C8B-B14F-4D97-AF65-F5344CB8AC3E}">
        <p14:creationId xmlns:p14="http://schemas.microsoft.com/office/powerpoint/2010/main" val="4175732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455508-6F58-7D7D-BC75-9105E702888C}"/>
              </a:ext>
            </a:extLst>
          </p:cNvPr>
          <p:cNvSpPr>
            <a:spLocks noGrp="1"/>
          </p:cNvSpPr>
          <p:nvPr>
            <p:ph type="title"/>
          </p:nvPr>
        </p:nvSpPr>
        <p:spPr/>
        <p:txBody>
          <a:bodyPr/>
          <a:lstStyle/>
          <a:p>
            <a:pPr algn="ctr"/>
            <a:r>
              <a:rPr lang="fr-FR" dirty="0"/>
              <a:t> 1</a:t>
            </a:r>
            <a:r>
              <a:rPr lang="fr-FR" baseline="30000" dirty="0"/>
              <a:t>ère</a:t>
            </a:r>
            <a:r>
              <a:rPr lang="fr-FR" dirty="0"/>
              <a:t> séance</a:t>
            </a:r>
          </a:p>
        </p:txBody>
      </p:sp>
      <p:sp>
        <p:nvSpPr>
          <p:cNvPr id="3" name="Espace réservé du contenu 2">
            <a:extLst>
              <a:ext uri="{FF2B5EF4-FFF2-40B4-BE49-F238E27FC236}">
                <a16:creationId xmlns:a16="http://schemas.microsoft.com/office/drawing/2014/main" id="{14206BE5-F45B-1209-B652-A927CB6126B1}"/>
              </a:ext>
            </a:extLst>
          </p:cNvPr>
          <p:cNvSpPr>
            <a:spLocks noGrp="1"/>
          </p:cNvSpPr>
          <p:nvPr>
            <p:ph idx="1"/>
          </p:nvPr>
        </p:nvSpPr>
        <p:spPr/>
        <p:txBody>
          <a:bodyPr>
            <a:normAutofit/>
          </a:bodyPr>
          <a:lstStyle/>
          <a:p>
            <a:r>
              <a:rPr lang="fr-FR" dirty="0"/>
              <a:t>Positionnement du MK </a:t>
            </a:r>
          </a:p>
          <a:p>
            <a:r>
              <a:rPr lang="fr-FR" dirty="0"/>
              <a:t>Contexte</a:t>
            </a:r>
          </a:p>
          <a:p>
            <a:r>
              <a:rPr lang="fr-FR" dirty="0"/>
              <a:t>Education thérapeutique</a:t>
            </a:r>
          </a:p>
          <a:p>
            <a:r>
              <a:rPr lang="fr-FR" dirty="0"/>
              <a:t>Informations du patient +++</a:t>
            </a:r>
          </a:p>
          <a:p>
            <a:r>
              <a:rPr lang="fr-FR" dirty="0"/>
              <a:t>Implication du patient: Auto-rééducation  </a:t>
            </a:r>
          </a:p>
          <a:p>
            <a:pPr marL="0" indent="0">
              <a:buNone/>
            </a:pPr>
            <a:r>
              <a:rPr lang="fr-FR" dirty="0"/>
              <a:t>      </a:t>
            </a:r>
            <a:r>
              <a:rPr lang="fr-FR" sz="2000" dirty="0"/>
              <a:t> </a:t>
            </a:r>
            <a:r>
              <a:rPr lang="fr-FR" sz="2000" i="1" dirty="0"/>
              <a:t>« Ratio 90%-10% » - Responsabiliser</a:t>
            </a:r>
          </a:p>
          <a:p>
            <a:r>
              <a:rPr lang="fr-FR" dirty="0"/>
              <a:t>Observance et compliance</a:t>
            </a:r>
          </a:p>
          <a:p>
            <a:endParaRPr lang="fr-FR" i="1" dirty="0"/>
          </a:p>
        </p:txBody>
      </p:sp>
      <p:pic>
        <p:nvPicPr>
          <p:cNvPr id="4" name="Image 3">
            <a:extLst>
              <a:ext uri="{FF2B5EF4-FFF2-40B4-BE49-F238E27FC236}">
                <a16:creationId xmlns:a16="http://schemas.microsoft.com/office/drawing/2014/main" id="{06382813-B06F-0D43-E50B-87E5D785A3B2}"/>
              </a:ext>
            </a:extLst>
          </p:cNvPr>
          <p:cNvPicPr>
            <a:picLocks noChangeAspect="1"/>
          </p:cNvPicPr>
          <p:nvPr/>
        </p:nvPicPr>
        <p:blipFill>
          <a:blip r:embed="rId3"/>
          <a:stretch>
            <a:fillRect/>
          </a:stretch>
        </p:blipFill>
        <p:spPr>
          <a:xfrm>
            <a:off x="8022345" y="1027906"/>
            <a:ext cx="3644433" cy="3806197"/>
          </a:xfrm>
          <a:prstGeom prst="rect">
            <a:avLst/>
          </a:prstGeom>
        </p:spPr>
      </p:pic>
    </p:spTree>
    <p:extLst>
      <p:ext uri="{BB962C8B-B14F-4D97-AF65-F5344CB8AC3E}">
        <p14:creationId xmlns:p14="http://schemas.microsoft.com/office/powerpoint/2010/main" val="739416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6E5DFD-0834-6228-0FA4-5ECAC000FFCF}"/>
              </a:ext>
            </a:extLst>
          </p:cNvPr>
          <p:cNvSpPr>
            <a:spLocks noGrp="1"/>
          </p:cNvSpPr>
          <p:nvPr>
            <p:ph type="title"/>
          </p:nvPr>
        </p:nvSpPr>
        <p:spPr/>
        <p:txBody>
          <a:bodyPr/>
          <a:lstStyle/>
          <a:p>
            <a:pPr algn="ctr"/>
            <a:r>
              <a:rPr lang="fr-FR" dirty="0"/>
              <a:t>Lutte contre le Work Of Flexion</a:t>
            </a:r>
          </a:p>
        </p:txBody>
      </p:sp>
      <p:sp>
        <p:nvSpPr>
          <p:cNvPr id="3" name="Espace réservé du contenu 2">
            <a:extLst>
              <a:ext uri="{FF2B5EF4-FFF2-40B4-BE49-F238E27FC236}">
                <a16:creationId xmlns:a16="http://schemas.microsoft.com/office/drawing/2014/main" id="{19BD07BA-658E-79D9-33A0-BA0698EB3A51}"/>
              </a:ext>
            </a:extLst>
          </p:cNvPr>
          <p:cNvSpPr>
            <a:spLocks noGrp="1"/>
          </p:cNvSpPr>
          <p:nvPr>
            <p:ph idx="1"/>
          </p:nvPr>
        </p:nvSpPr>
        <p:spPr/>
        <p:txBody>
          <a:bodyPr>
            <a:normAutofit/>
          </a:bodyPr>
          <a:lstStyle/>
          <a:p>
            <a:pPr marL="0" indent="0" algn="ctr">
              <a:buNone/>
            </a:pPr>
            <a:r>
              <a:rPr lang="fr-FR" sz="2400" i="1" dirty="0"/>
              <a:t>Le WOF correspond à l’énergie nécessaire pour produire la flexion digitale complète.</a:t>
            </a:r>
          </a:p>
          <a:p>
            <a:pPr marL="0" indent="0" algn="ctr">
              <a:buNone/>
            </a:pPr>
            <a:endParaRPr lang="fr-FR" sz="2400" i="1" dirty="0"/>
          </a:p>
          <a:p>
            <a:pPr marL="0" indent="0">
              <a:buNone/>
            </a:pPr>
            <a:r>
              <a:rPr lang="fr-FR" sz="2400" dirty="0"/>
              <a:t>Somme des résistances intrinsèques du tendon: </a:t>
            </a:r>
          </a:p>
          <a:p>
            <a:pPr>
              <a:buFont typeface="Wingdings" panose="05000000000000000000" pitchFamily="2" charset="2"/>
              <a:buChar char="ü"/>
            </a:pPr>
            <a:r>
              <a:rPr lang="fr-FR" sz="2400" dirty="0"/>
              <a:t> Œdème et raideur tissulaire</a:t>
            </a:r>
          </a:p>
          <a:p>
            <a:pPr>
              <a:buFont typeface="Wingdings" panose="05000000000000000000" pitchFamily="2" charset="2"/>
              <a:buChar char="ü"/>
            </a:pPr>
            <a:r>
              <a:rPr lang="fr-FR" sz="2400" dirty="0"/>
              <a:t> Tension système extenseur</a:t>
            </a:r>
          </a:p>
          <a:p>
            <a:pPr>
              <a:buFont typeface="Wingdings" panose="05000000000000000000" pitchFamily="2" charset="2"/>
              <a:buChar char="ü"/>
            </a:pPr>
            <a:r>
              <a:rPr lang="fr-FR" sz="2400" dirty="0"/>
              <a:t> Frottements dans la gaine</a:t>
            </a:r>
          </a:p>
          <a:p>
            <a:pPr>
              <a:buFont typeface="Wingdings" panose="05000000000000000000" pitchFamily="2" charset="2"/>
              <a:buChar char="ü"/>
            </a:pPr>
            <a:r>
              <a:rPr lang="fr-FR" sz="2400" dirty="0"/>
              <a:t> Adhérences postopératoires</a:t>
            </a:r>
          </a:p>
          <a:p>
            <a:pPr>
              <a:buFont typeface="Wingdings" panose="05000000000000000000" pitchFamily="2" charset="2"/>
              <a:buChar char="ü"/>
            </a:pPr>
            <a:r>
              <a:rPr lang="fr-FR" sz="2400" dirty="0"/>
              <a:t>Contractions de défense</a:t>
            </a:r>
          </a:p>
          <a:p>
            <a:pPr>
              <a:buFont typeface="Wingdings" panose="05000000000000000000" pitchFamily="2" charset="2"/>
              <a:buChar char="ü"/>
            </a:pPr>
            <a:endParaRPr lang="fr-FR" dirty="0"/>
          </a:p>
          <a:p>
            <a:endParaRPr lang="fr-FR" dirty="0"/>
          </a:p>
        </p:txBody>
      </p:sp>
      <p:sp>
        <p:nvSpPr>
          <p:cNvPr id="9" name="Accolade fermante 8">
            <a:extLst>
              <a:ext uri="{FF2B5EF4-FFF2-40B4-BE49-F238E27FC236}">
                <a16:creationId xmlns:a16="http://schemas.microsoft.com/office/drawing/2014/main" id="{90F7AC01-051F-30FB-683B-1746F90DFA72}"/>
              </a:ext>
            </a:extLst>
          </p:cNvPr>
          <p:cNvSpPr/>
          <p:nvPr/>
        </p:nvSpPr>
        <p:spPr>
          <a:xfrm>
            <a:off x="5175637" y="4618993"/>
            <a:ext cx="374073" cy="1036333"/>
          </a:xfrm>
          <a:prstGeom prst="rightBrace">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ln>
                <a:solidFill>
                  <a:srgbClr val="C00000"/>
                </a:solidFill>
              </a:ln>
              <a:solidFill>
                <a:srgbClr val="C00000"/>
              </a:solidFill>
            </a:endParaRPr>
          </a:p>
        </p:txBody>
      </p:sp>
      <p:cxnSp>
        <p:nvCxnSpPr>
          <p:cNvPr id="11" name="Connecteur droit avec flèche 10">
            <a:extLst>
              <a:ext uri="{FF2B5EF4-FFF2-40B4-BE49-F238E27FC236}">
                <a16:creationId xmlns:a16="http://schemas.microsoft.com/office/drawing/2014/main" id="{9F9B73B2-AA20-641F-2941-8006D962556E}"/>
              </a:ext>
            </a:extLst>
          </p:cNvPr>
          <p:cNvCxnSpPr/>
          <p:nvPr/>
        </p:nvCxnSpPr>
        <p:spPr>
          <a:xfrm>
            <a:off x="5126182" y="3760174"/>
            <a:ext cx="477982"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2AC8FD40-0C3B-F914-74C8-36CB8638B94F}"/>
              </a:ext>
            </a:extLst>
          </p:cNvPr>
          <p:cNvSpPr txBox="1"/>
          <p:nvPr/>
        </p:nvSpPr>
        <p:spPr>
          <a:xfrm>
            <a:off x="5702878" y="3528349"/>
            <a:ext cx="5950526" cy="461665"/>
          </a:xfrm>
          <a:prstGeom prst="rect">
            <a:avLst/>
          </a:prstGeom>
          <a:noFill/>
        </p:spPr>
        <p:txBody>
          <a:bodyPr wrap="square" rtlCol="0">
            <a:spAutoFit/>
          </a:bodyPr>
          <a:lstStyle/>
          <a:p>
            <a:r>
              <a:rPr lang="fr-FR" sz="2400" dirty="0"/>
              <a:t>Massage, </a:t>
            </a:r>
            <a:r>
              <a:rPr lang="fr-FR" sz="2400" dirty="0" err="1"/>
              <a:t>vacuothérapie</a:t>
            </a:r>
            <a:endParaRPr lang="fr-FR" sz="2400" dirty="0"/>
          </a:p>
        </p:txBody>
      </p:sp>
      <p:cxnSp>
        <p:nvCxnSpPr>
          <p:cNvPr id="15" name="Connecteur droit avec flèche 14">
            <a:extLst>
              <a:ext uri="{FF2B5EF4-FFF2-40B4-BE49-F238E27FC236}">
                <a16:creationId xmlns:a16="http://schemas.microsoft.com/office/drawing/2014/main" id="{43C88BD0-97F7-E2DC-78F8-1ED74930182F}"/>
              </a:ext>
            </a:extLst>
          </p:cNvPr>
          <p:cNvCxnSpPr/>
          <p:nvPr/>
        </p:nvCxnSpPr>
        <p:spPr>
          <a:xfrm>
            <a:off x="5089920" y="4177341"/>
            <a:ext cx="477982"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12FA8635-C66B-6550-A146-BA13328B67AC}"/>
              </a:ext>
            </a:extLst>
          </p:cNvPr>
          <p:cNvSpPr txBox="1"/>
          <p:nvPr/>
        </p:nvSpPr>
        <p:spPr>
          <a:xfrm>
            <a:off x="5676898" y="4536994"/>
            <a:ext cx="6276110" cy="1569660"/>
          </a:xfrm>
          <a:prstGeom prst="rect">
            <a:avLst/>
          </a:prstGeom>
          <a:noFill/>
        </p:spPr>
        <p:txBody>
          <a:bodyPr wrap="square" rtlCol="0">
            <a:spAutoFit/>
          </a:bodyPr>
          <a:lstStyle/>
          <a:p>
            <a:r>
              <a:rPr lang="fr-FR" sz="2400" dirty="0"/>
              <a:t>Mobilisations passives à vitesse lente</a:t>
            </a:r>
          </a:p>
          <a:p>
            <a:r>
              <a:rPr lang="fr-FR" sz="2400" dirty="0"/>
              <a:t>Effet </a:t>
            </a:r>
            <a:r>
              <a:rPr lang="fr-FR" sz="2400" dirty="0" err="1"/>
              <a:t>ténodèse</a:t>
            </a:r>
            <a:endParaRPr lang="fr-FR" sz="2400" dirty="0"/>
          </a:p>
          <a:p>
            <a:r>
              <a:rPr lang="fr-FR" sz="2400" dirty="0"/>
              <a:t>Travail en extension IP/MP poignet fléchi</a:t>
            </a:r>
          </a:p>
          <a:p>
            <a:endParaRPr lang="fr-FR" sz="2400" dirty="0"/>
          </a:p>
        </p:txBody>
      </p:sp>
      <p:sp>
        <p:nvSpPr>
          <p:cNvPr id="6" name="ZoneTexte 5">
            <a:extLst>
              <a:ext uri="{FF2B5EF4-FFF2-40B4-BE49-F238E27FC236}">
                <a16:creationId xmlns:a16="http://schemas.microsoft.com/office/drawing/2014/main" id="{F70DEE56-FDA8-3F49-F0C9-9AD629BD3B23}"/>
              </a:ext>
            </a:extLst>
          </p:cNvPr>
          <p:cNvSpPr txBox="1"/>
          <p:nvPr/>
        </p:nvSpPr>
        <p:spPr>
          <a:xfrm>
            <a:off x="5727997" y="3904699"/>
            <a:ext cx="6173911" cy="738664"/>
          </a:xfrm>
          <a:prstGeom prst="rect">
            <a:avLst/>
          </a:prstGeom>
          <a:noFill/>
        </p:spPr>
        <p:txBody>
          <a:bodyPr wrap="square" rtlCol="0">
            <a:spAutoFit/>
          </a:bodyPr>
          <a:lstStyle/>
          <a:p>
            <a:r>
              <a:rPr lang="fr-FR" sz="2400" dirty="0"/>
              <a:t>Etirement manuel, bandage en enroulement</a:t>
            </a:r>
          </a:p>
          <a:p>
            <a:endParaRPr lang="fr-FR" dirty="0"/>
          </a:p>
        </p:txBody>
      </p:sp>
    </p:spTree>
    <p:extLst>
      <p:ext uri="{BB962C8B-B14F-4D97-AF65-F5344CB8AC3E}">
        <p14:creationId xmlns:p14="http://schemas.microsoft.com/office/powerpoint/2010/main" val="119909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3" grpId="1"/>
      <p:bldP spid="21" grpId="0"/>
      <p:bldP spid="6" grpId="0"/>
      <p:bldP spid="6" grpId="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1221</TotalTime>
  <Words>4231</Words>
  <Application>Microsoft Office PowerPoint</Application>
  <PresentationFormat>Grand écran</PresentationFormat>
  <Paragraphs>519</Paragraphs>
  <Slides>48</Slides>
  <Notes>21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48</vt:i4>
      </vt:variant>
    </vt:vector>
  </HeadingPairs>
  <TitlesOfParts>
    <vt:vector size="56" baseType="lpstr">
      <vt:lpstr>Aptos</vt:lpstr>
      <vt:lpstr>Aptos Display</vt:lpstr>
      <vt:lpstr>Arial</vt:lpstr>
      <vt:lpstr>Calibri</vt:lpstr>
      <vt:lpstr>Symbol</vt:lpstr>
      <vt:lpstr>Times New Roman</vt:lpstr>
      <vt:lpstr>Wingdings</vt:lpstr>
      <vt:lpstr>Thème Office</vt:lpstr>
      <vt:lpstr>Rééducation des tendons fléchisseurs Points clés</vt:lpstr>
      <vt:lpstr>CAS SIMPLE</vt:lpstr>
      <vt:lpstr>Cas clinique simple </vt:lpstr>
      <vt:lpstr>Présentation PowerPoint</vt:lpstr>
      <vt:lpstr>Littérature actuelle</vt:lpstr>
      <vt:lpstr>Littérature actuelle</vt:lpstr>
      <vt:lpstr>Protocole early active motion</vt:lpstr>
      <vt:lpstr> 1ère séance</vt:lpstr>
      <vt:lpstr>Lutte contre le Work Of Flexion</vt:lpstr>
      <vt:lpstr>Protocole early active motion</vt:lpstr>
      <vt:lpstr>Auto-rééducation</vt:lpstr>
      <vt:lpstr>ORTHESES</vt:lpstr>
      <vt:lpstr>Les fléchisseurs : Chronologie</vt:lpstr>
      <vt:lpstr>Les fléchisseurs : Chronologie</vt:lpstr>
      <vt:lpstr>Les fléchisseurs : Chronologie</vt:lpstr>
      <vt:lpstr>Les fléchisseurs : Chronologie</vt:lpstr>
      <vt:lpstr>Les fléchisseurs : Manchester 2014</vt:lpstr>
      <vt:lpstr>CAS COMPLEXES</vt:lpstr>
      <vt:lpstr>Cas clinique « complexe »</vt:lpstr>
      <vt:lpstr>Présentation PowerPoint</vt:lpstr>
      <vt:lpstr>Zones de Verdan et Michon</vt:lpstr>
      <vt:lpstr>       ZONE II</vt:lpstr>
      <vt:lpstr>POULIES</vt:lpstr>
      <vt:lpstr>Retard de PEC</vt:lpstr>
      <vt:lpstr>Cicatrisation tendineuse</vt:lpstr>
      <vt:lpstr>Rupture secondaire</vt:lpstr>
      <vt:lpstr>ADAPTATION DE LA REEDUCATION</vt:lpstr>
      <vt:lpstr>Adhérences</vt:lpstr>
      <vt:lpstr>Raideur articulaire</vt:lpstr>
      <vt:lpstr>Perte de force</vt:lpstr>
      <vt:lpstr>Douleur</vt:lpstr>
      <vt:lpstr>Conclusion</vt:lpstr>
      <vt:lpstr>PRATIQUE</vt:lpstr>
      <vt:lpstr>Annexes</vt:lpstr>
      <vt:lpstr>La MAP en pratique</vt:lpstr>
      <vt:lpstr>LAG TIME</vt:lpstr>
      <vt:lpstr>Gelberman RH, Vande Berg JS, Lundborg GN, Akeson WH. The influence of protected passive mobilization on the healing of flexor tendons: a biochemical and microangiographic study. The Hand. 1981;13(2):120-128</vt:lpstr>
      <vt:lpstr>Peters et al. 2021 Rehabilitation following surgery for flexor tendon injuries of the hand, Cochrane library </vt:lpstr>
      <vt:lpstr>Pang EQ, Tong RKY. Early active mobilization rehabilitation protocol after flexor tendon repair in zone II of the hand: a systematic review. Hand (N Y). 2016;11(3):251-259. </vt:lpstr>
      <vt:lpstr>Mortada H, Alhithlool AW, Kattan ME, et al. Maximizing Hand Function Following Zone II Flexor Tendon Repair: A Systematic Review and Meta-analysis of Rehabilitation Strategies. Journal of Hand and Microsurgery. 2024. </vt:lpstr>
      <vt:lpstr>Présentation PowerPoint</vt:lpstr>
      <vt:lpstr>Trumble TE, Vedder NB, Seiler JG III, et al. Zone-II Flexor Tendon Repair: A Randomized Prospective Trial of Active Place-and-Hold Therapy Compared with Passive Motion Therapy. Journal of Bone and Joint Surgery Am. 2010;92(6):1381–1389. </vt:lpstr>
      <vt:lpstr>Présentation PowerPoint</vt:lpstr>
      <vt:lpstr>Effet buckle and jerk </vt:lpstr>
      <vt:lpstr>Présentation PowerPoint</vt:lpstr>
      <vt:lpstr>Présentation PowerPoint</vt:lpstr>
      <vt:lpstr>Aoki M, Kubota H, Pruitt DL, Manske PR. Biomechanical and histologic characteristics of canine flexor tendon repair using early postoperative mobilization (1997)</vt:lpstr>
      <vt:lpstr>« Treatment of unfavourable results of flexor tendon surgery: ruptured repairs, tethered repairs and pulley incompetence » par David Elliot et Thomas Giesen J Plast Surg indien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Bossard</dc:creator>
  <cp:lastModifiedBy>marine Fourdrain</cp:lastModifiedBy>
  <cp:revision>47</cp:revision>
  <dcterms:created xsi:type="dcterms:W3CDTF">2026-05-01T14:42:08Z</dcterms:created>
  <dcterms:modified xsi:type="dcterms:W3CDTF">2026-06-27T12:44:38Z</dcterms:modified>
</cp:coreProperties>
</file>