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Montserra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4227139-5DFB-46B0-8F9F-111294197921}">
  <a:tblStyle styleId="{D4227139-5DFB-46B0-8F9F-11129419792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Montserrat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e2594db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ee2594db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f035bc9100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f035bc9100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ee2594dbd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ee2594dbd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e2594dbd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ee2594dbd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b434e8c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b434e8c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477ea18c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e477ea18c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85027d70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e85027d70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85027d70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85027d70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bb434e8c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dbb434e8c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f1bfb8ceb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f1bfb8ceb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e85af344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3e85af344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f035bc9100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f035bc9100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f035bc9100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f035bc9100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f035bc9100_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f035bc9100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f79a55e3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ef79a55e3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f79a55e3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ef79a55e3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afc252fb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eafc252fb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bb434e8c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bb434e8c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eafc252fb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eafc252fb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bb434e8c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bb434e8c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afc252fb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eafc252fb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dbb434e8c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3dbb434e8c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f035bc9100_3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f035bc9100_3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3037dc7f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43037dc7f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e9030e99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e9030e99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e9030e999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e9030e999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e9030e999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e9030e999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bb434e8c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bb434e8c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ee0b61282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ee0b61282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ef79a55e3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ef79a55e3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13428" y="4251897"/>
            <a:ext cx="9157428" cy="926478"/>
          </a:xfrm>
          <a:prstGeom prst="flowChartDocument">
            <a:avLst/>
          </a:prstGeom>
          <a:gradFill>
            <a:gsLst>
              <a:gs pos="0">
                <a:srgbClr val="B8D8BA"/>
              </a:gs>
              <a:gs pos="65000">
                <a:srgbClr val="838DC5"/>
              </a:gs>
              <a:gs pos="83000">
                <a:srgbClr val="838DC5"/>
              </a:gs>
              <a:gs pos="100000">
                <a:srgbClr val="1D5EA3"/>
              </a:gs>
            </a:gsLst>
            <a:lin ang="2700006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268958" y="1279356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8950" y="3368906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76072" l="0" r="0" t="0"/>
          <a:stretch/>
        </p:blipFill>
        <p:spPr>
          <a:xfrm>
            <a:off x="-10700" y="-10700"/>
            <a:ext cx="9157426" cy="123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-13428" y="4251897"/>
            <a:ext cx="9157428" cy="926478"/>
          </a:xfrm>
          <a:prstGeom prst="flowChartDocument">
            <a:avLst/>
          </a:prstGeom>
          <a:gradFill>
            <a:gsLst>
              <a:gs pos="0">
                <a:srgbClr val="B8D8BA"/>
              </a:gs>
              <a:gs pos="65000">
                <a:srgbClr val="838DC5"/>
              </a:gs>
              <a:gs pos="83000">
                <a:srgbClr val="838DC5"/>
              </a:gs>
              <a:gs pos="100000">
                <a:srgbClr val="1D5EA3"/>
              </a:gs>
            </a:gsLst>
            <a:lin ang="2700006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9143982" cy="792612"/>
          </a:xfrm>
          <a:prstGeom prst="flowChartDocument">
            <a:avLst/>
          </a:prstGeom>
          <a:gradFill>
            <a:gsLst>
              <a:gs pos="0">
                <a:srgbClr val="B8D8BA"/>
              </a:gs>
              <a:gs pos="65000">
                <a:srgbClr val="838DC5"/>
              </a:gs>
              <a:gs pos="83000">
                <a:srgbClr val="838DC5"/>
              </a:gs>
              <a:gs pos="100000">
                <a:srgbClr val="1D5EA3"/>
              </a:gs>
            </a:gsLst>
            <a:lin ang="2700006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None/>
              <a:defRPr b="1" sz="2200">
                <a:solidFill>
                  <a:srgbClr val="434343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11700" y="1152475"/>
            <a:ext cx="8520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25457" l="0" r="0" t="0"/>
          <a:stretch/>
        </p:blipFill>
        <p:spPr>
          <a:xfrm>
            <a:off x="8258018" y="0"/>
            <a:ext cx="76313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354450" y="4332750"/>
            <a:ext cx="8435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02/06/2026 - Cours pratique GEM-GEMMSOR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WAUTOT V. &amp; BARITAUX P.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25" y="4445625"/>
            <a:ext cx="903336" cy="77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4675" y="4281851"/>
            <a:ext cx="689300" cy="8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b="1">
                <a:solidFill>
                  <a:srgbClr val="66666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Relationship Id="rId5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3.jpg"/><Relationship Id="rId5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wEmkx2LKZgL3CGU3YUFBSdnshnaJvpql/view" TargetMode="External"/><Relationship Id="rId4" Type="http://schemas.openxmlformats.org/officeDocument/2006/relationships/image" Target="../media/image12.jpg"/><Relationship Id="rId5" Type="http://schemas.openxmlformats.org/officeDocument/2006/relationships/hyperlink" Target="http://drive.google.com/file/d/1qpR0eQtvU6HH8pJmcwmE3fewKMK3JK6z/view" TargetMode="External"/><Relationship Id="rId6" Type="http://schemas.openxmlformats.org/officeDocument/2006/relationships/image" Target="../media/image15.jpg"/><Relationship Id="rId7" Type="http://schemas.openxmlformats.org/officeDocument/2006/relationships/hyperlink" Target="http://drive.google.com/file/d/1VFv3RoFiPJ4HNkdhgePu9iL1OOGJUPEn/view" TargetMode="External"/><Relationship Id="rId8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Relationship Id="rId5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1.jpg"/><Relationship Id="rId6" Type="http://schemas.openxmlformats.org/officeDocument/2006/relationships/image" Target="../media/image40.jpg"/><Relationship Id="rId7" Type="http://schemas.openxmlformats.org/officeDocument/2006/relationships/image" Target="../media/image4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Relationship Id="rId4" Type="http://schemas.openxmlformats.org/officeDocument/2006/relationships/image" Target="../media/image23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i.org/10.1016/j.jbmt.2020.06.034" TargetMode="External"/><Relationship Id="rId4" Type="http://schemas.openxmlformats.org/officeDocument/2006/relationships/hyperlink" Target="https://doi.org/10.1186/s13018-025-05887-w" TargetMode="External"/><Relationship Id="rId5" Type="http://schemas.openxmlformats.org/officeDocument/2006/relationships/hyperlink" Target="https://doi.org/10.1111/srt.13272" TargetMode="External"/><Relationship Id="rId6" Type="http://schemas.openxmlformats.org/officeDocument/2006/relationships/hyperlink" Target="https://doi.org/10.3389/fbioe.2024.135341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ctrTitle"/>
          </p:nvPr>
        </p:nvSpPr>
        <p:spPr>
          <a:xfrm>
            <a:off x="1701650" y="1514800"/>
            <a:ext cx="6111000" cy="129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Peau &amp; Trophicité</a:t>
            </a:r>
            <a:endParaRPr/>
          </a:p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701650" y="3074757"/>
            <a:ext cx="6111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00">
                <a:solidFill>
                  <a:srgbClr val="999999"/>
                </a:solidFill>
              </a:rPr>
              <a:t>Cours pratique présenté par Virgil WAUTOT et Pierre BARITAUX</a:t>
            </a:r>
            <a:endParaRPr sz="2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Vacuothérapie</a:t>
            </a:r>
            <a:endParaRPr/>
          </a:p>
        </p:txBody>
      </p:sp>
      <p:sp>
        <p:nvSpPr>
          <p:cNvPr id="98" name="Google Shape;98;p13"/>
          <p:cNvSpPr txBox="1"/>
          <p:nvPr>
            <p:ph idx="1" type="body"/>
          </p:nvPr>
        </p:nvSpPr>
        <p:spPr>
          <a:xfrm>
            <a:off x="311700" y="851650"/>
            <a:ext cx="4182000" cy="3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 de la vacuothérapie dans le cadre des traitements cicatriciels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3x plus d’études sur la cellulite que sur les cicatrices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Inclus 19 études </a:t>
            </a:r>
            <a:r>
              <a:rPr lang="en" sz="1565"/>
              <a:t>(7 RCT, 4 EC et 8 pilotes) </a:t>
            </a:r>
            <a:r>
              <a:rPr lang="en"/>
              <a:t>pour un total de 1002 patients</a:t>
            </a:r>
            <a:endParaRPr/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Cibles d'étude variées : Cicatrices/brûlures (n=4), lipodystrophie (n=4), peau saine (n=5).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rPr lang="en"/>
              <a:t>17 études sur 19 utilisent le LPG Endermologie</a:t>
            </a:r>
            <a:endParaRPr/>
          </a:p>
        </p:txBody>
      </p:sp>
      <p:pic>
        <p:nvPicPr>
          <p:cNvPr id="99" name="Google Shape;99;p13" title="Screenshot 2026-06-21 at 17.18.4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000" y="717275"/>
            <a:ext cx="4275225" cy="357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Moortgat, P. &amp; all. (2016)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Vacuothérapie</a:t>
            </a:r>
            <a:endParaRPr/>
          </a:p>
        </p:txBody>
      </p:sp>
      <p:sp>
        <p:nvSpPr>
          <p:cNvPr id="106" name="Google Shape;106;p14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Moortgat, P. &amp; all. (2016)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7" name="Google Shape;107;p14"/>
          <p:cNvGraphicFramePr/>
          <p:nvPr/>
        </p:nvGraphicFramePr>
        <p:xfrm>
          <a:off x="157750" y="76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{D4227139-5DFB-46B0-8F9F-111294197921}</a:tableStyleId>
              </a:tblPr>
              <a:tblGrid>
                <a:gridCol w="2032775"/>
                <a:gridCol w="1311200"/>
                <a:gridCol w="1672025"/>
                <a:gridCol w="1947600"/>
                <a:gridCol w="1864900"/>
              </a:tblGrid>
              <a:tr h="320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F172A"/>
                          </a:solidFill>
                        </a:rPr>
                        <a:t>Étude &amp; Année</a:t>
                      </a:r>
                      <a:endParaRPr b="1" sz="1000">
                        <a:solidFill>
                          <a:srgbClr val="0F172A"/>
                        </a:solidFill>
                      </a:endParaRPr>
                    </a:p>
                  </a:txBody>
                  <a:tcPr marT="114300" marB="11430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F172A"/>
                          </a:solidFill>
                        </a:rPr>
                        <a:t>Dureté Tissulaire</a:t>
                      </a:r>
                      <a:endParaRPr b="1" sz="1000">
                        <a:solidFill>
                          <a:srgbClr val="0F172A"/>
                        </a:solidFill>
                      </a:endParaRPr>
                    </a:p>
                  </a:txBody>
                  <a:tcPr marT="114300" marB="11430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F172A"/>
                          </a:solidFill>
                        </a:rPr>
                        <a:t>Élasticité Globale</a:t>
                      </a:r>
                      <a:endParaRPr b="1" sz="1000">
                        <a:solidFill>
                          <a:srgbClr val="0F172A"/>
                        </a:solidFill>
                      </a:endParaRPr>
                    </a:p>
                  </a:txBody>
                  <a:tcPr marT="114300" marB="11430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F172A"/>
                          </a:solidFill>
                        </a:rPr>
                        <a:t>Pli / Épaisseur Cutanée</a:t>
                      </a:r>
                      <a:endParaRPr b="1" sz="1000">
                        <a:solidFill>
                          <a:srgbClr val="0F172A"/>
                        </a:solidFill>
                      </a:endParaRPr>
                    </a:p>
                  </a:txBody>
                  <a:tcPr marT="114300" marB="11430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0F172A"/>
                          </a:solidFill>
                        </a:rPr>
                        <a:t>Cicatrices &amp; Rugosité</a:t>
                      </a:r>
                      <a:endParaRPr b="1" sz="1000">
                        <a:solidFill>
                          <a:srgbClr val="0F172A"/>
                        </a:solidFill>
                      </a:endParaRPr>
                    </a:p>
                  </a:txBody>
                  <a:tcPr marT="114300" marB="11430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Delprat et al. (1995)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Diminution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E2E8F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Gavroy / Adcock (1996)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Adhérences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Revuz et al. (2002)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Diminution (Obj)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Pli cutané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Innocenzi et al. (2002)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Épiderme +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Ortonne / Worret (2003)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Diminution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Augmentation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Épiderme +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Rugosité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Moseley et al. (2007)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Diminution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Augmentation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Bourgeois / Monteux (2008)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Diminution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Pli cutané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Scuderi / Marquez (2008)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Augmentation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Pli &amp; Relâchement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Majani et al. (2013)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22C55E"/>
                          </a:solidFill>
                        </a:rPr>
                        <a:t>Augmentation</a:t>
                      </a:r>
                      <a:endParaRPr sz="850">
                        <a:solidFill>
                          <a:srgbClr val="22C55E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50">
                          <a:solidFill>
                            <a:srgbClr val="EF4444"/>
                          </a:solidFill>
                        </a:rPr>
                        <a:t>Volume Visage -</a:t>
                      </a:r>
                      <a:endParaRPr sz="850">
                        <a:solidFill>
                          <a:srgbClr val="EF4444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475569"/>
                          </a:solidFill>
                        </a:rPr>
                        <a:t>—</a:t>
                      </a:r>
                      <a:endParaRPr sz="1000">
                        <a:solidFill>
                          <a:srgbClr val="475569"/>
                        </a:solidFill>
                      </a:endParaRPr>
                    </a:p>
                  </a:txBody>
                  <a:tcPr marT="95250" marB="95250" marR="133350" marL="1333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F5F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Vacuothérapie</a:t>
            </a:r>
            <a:endParaRPr/>
          </a:p>
        </p:txBody>
      </p:sp>
      <p:sp>
        <p:nvSpPr>
          <p:cNvPr id="113" name="Google Shape;113;p15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Moortgat, P. &amp; all. (2016)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5"/>
          <p:cNvSpPr txBox="1"/>
          <p:nvPr>
            <p:ph idx="1" type="body"/>
          </p:nvPr>
        </p:nvSpPr>
        <p:spPr>
          <a:xfrm>
            <a:off x="311700" y="846675"/>
            <a:ext cx="8520600" cy="3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b="1" lang="en" sz="1200">
                <a:solidFill>
                  <a:schemeClr val="dk1"/>
                </a:solidFill>
              </a:rPr>
              <a:t>Effets physiques :</a:t>
            </a:r>
            <a:r>
              <a:rPr lang="en" sz="1200">
                <a:solidFill>
                  <a:schemeClr val="dk1"/>
                </a:solidFill>
              </a:rPr>
              <a:t> Amélioration de l'élasticité cutanée et réduction de la dureté des tissus (mesures principalement subjectives). Diminution de l'épaisseur du pli cutané et de la rugosité.</a:t>
            </a:r>
            <a:endParaRPr sz="12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b="1" lang="en" sz="1200">
                <a:solidFill>
                  <a:schemeClr val="dk1"/>
                </a:solidFill>
              </a:rPr>
              <a:t>Dose-dépendance :</a:t>
            </a:r>
            <a:r>
              <a:rPr lang="en" sz="1200">
                <a:solidFill>
                  <a:schemeClr val="dk1"/>
                </a:solidFill>
              </a:rPr>
              <a:t> Les effets physiques et structuraux sont proportionnels au nombre de séances. Un arrêt du traitement entraîne fréquemment un retour partiel à l'état initial.</a:t>
            </a:r>
            <a:endParaRPr sz="12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 sz="1100">
                <a:solidFill>
                  <a:schemeClr val="dk1"/>
                </a:solidFill>
              </a:rPr>
              <a:t>Mécanotransduction :</a:t>
            </a:r>
            <a:r>
              <a:rPr lang="en" sz="1100">
                <a:solidFill>
                  <a:schemeClr val="dk1"/>
                </a:solidFill>
              </a:rPr>
              <a:t> Les stimuli mécaniques externes induisent un remodelage de la matrice extracellulaire. Les forces de cisaillement et de déformation liées à la manipulation de la tête de traitement prévalent sur la simple puissance d'aspiration.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 sz="1100">
                <a:solidFill>
                  <a:schemeClr val="dk1"/>
                </a:solidFill>
              </a:rPr>
              <a:t>Induction de l'apoptose :</a:t>
            </a:r>
            <a:r>
              <a:rPr lang="en" sz="1100">
                <a:solidFill>
                  <a:schemeClr val="dk1"/>
                </a:solidFill>
              </a:rPr>
              <a:t> En relâchant les tensions mécaniques associées à la rétraction cicatricielle, le massage par dépression pourrait induire l'apoptose (mort cellulaire programmée) des myofibroblastes, limitant ainsi l'hypertrophie de la cicatrice.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 sz="1100">
                <a:solidFill>
                  <a:schemeClr val="dk1"/>
                </a:solidFill>
              </a:rPr>
              <a:t>Modulation de l'inflammation :</a:t>
            </a:r>
            <a:r>
              <a:rPr lang="en" sz="1100">
                <a:solidFill>
                  <a:schemeClr val="dk1"/>
                </a:solidFill>
              </a:rPr>
              <a:t> Données préliminaires suggérant une régulation positive des gènes anti-inflammatoires.</a:t>
            </a:r>
            <a:endParaRPr sz="11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b="1" lang="en" sz="1200">
                <a:solidFill>
                  <a:schemeClr val="dk1"/>
                </a:solidFill>
              </a:rPr>
              <a:t>Biais d'évaluation : </a:t>
            </a:r>
            <a:r>
              <a:rPr lang="en" sz="1200">
                <a:solidFill>
                  <a:schemeClr val="dk1"/>
                </a:solidFill>
              </a:rPr>
              <a:t>Risque élevé d'effet placebo (aveugle impossible du fait de la nature mécanique du soin).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Seulement </a:t>
            </a:r>
            <a:r>
              <a:rPr b="1" lang="en" sz="1200">
                <a:solidFill>
                  <a:schemeClr val="dk1"/>
                </a:solidFill>
              </a:rPr>
              <a:t>4 études sur 19</a:t>
            </a:r>
            <a:r>
              <a:rPr lang="en" sz="1200">
                <a:solidFill>
                  <a:schemeClr val="dk1"/>
                </a:solidFill>
              </a:rPr>
              <a:t> présentaient des groupes initiaux parfaitement homogènes.</a:t>
            </a:r>
            <a:endParaRPr sz="1000">
              <a:solidFill>
                <a:srgbClr val="475569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le tabac dans la cicatrisation</a:t>
            </a:r>
            <a:endParaRPr/>
          </a:p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303550" y="712875"/>
            <a:ext cx="8659800" cy="36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en" sz="1208">
                <a:solidFill>
                  <a:schemeClr val="dk1"/>
                </a:solidFill>
              </a:rPr>
              <a:t>Données démographiques &amp; Profils</a:t>
            </a:r>
            <a:endParaRPr b="1" sz="1208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Répartition :</a:t>
            </a:r>
            <a:r>
              <a:rPr lang="en" sz="1053">
                <a:solidFill>
                  <a:schemeClr val="dk1"/>
                </a:solidFill>
              </a:rPr>
              <a:t> 58 fumeurs et 73 non-fumeurs.</a:t>
            </a:r>
            <a:endParaRPr sz="105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en" sz="1208">
                <a:solidFill>
                  <a:schemeClr val="dk1"/>
                </a:solidFill>
              </a:rPr>
              <a:t>Taux d'infection postopératoire</a:t>
            </a:r>
            <a:endParaRPr b="1" sz="1208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Fumeurs :</a:t>
            </a:r>
            <a:r>
              <a:rPr lang="en" sz="1053">
                <a:solidFill>
                  <a:schemeClr val="dk1"/>
                </a:solidFill>
              </a:rPr>
              <a:t> 12,07 % (7/58 patients) ont développé une infection superficielle du site opératoire.</a:t>
            </a:r>
            <a:endParaRPr sz="1053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Non-fumeurs :</a:t>
            </a:r>
            <a:r>
              <a:rPr lang="en" sz="1053">
                <a:solidFill>
                  <a:schemeClr val="dk1"/>
                </a:solidFill>
              </a:rPr>
              <a:t> 2,74 % (2/73 patients).</a:t>
            </a:r>
            <a:endParaRPr sz="1053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Analyse :</a:t>
            </a:r>
            <a:r>
              <a:rPr lang="en" sz="1053">
                <a:solidFill>
                  <a:schemeClr val="dk1"/>
                </a:solidFill>
              </a:rPr>
              <a:t> Le groupe des fumeurs présente un risque significativement plus élevé d'infection superficielle (</a:t>
            </a:r>
            <a:r>
              <a:rPr i="1" lang="en" sz="1053">
                <a:solidFill>
                  <a:schemeClr val="dk1"/>
                </a:solidFill>
              </a:rPr>
              <a:t>p = 0,034</a:t>
            </a:r>
            <a:r>
              <a:rPr lang="en" sz="1053">
                <a:solidFill>
                  <a:schemeClr val="dk1"/>
                </a:solidFill>
              </a:rPr>
              <a:t>). </a:t>
            </a:r>
            <a:endParaRPr sz="105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53"/>
              <a:buNone/>
            </a:pPr>
            <a:r>
              <a:rPr b="1" lang="en" sz="1208">
                <a:solidFill>
                  <a:schemeClr val="dk1"/>
                </a:solidFill>
              </a:rPr>
              <a:t>Évolution de la douleur (Suivi à 2 et 6 semaines)</a:t>
            </a:r>
            <a:endParaRPr b="1" sz="1208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À 2 semaines :</a:t>
            </a:r>
            <a:r>
              <a:rPr lang="en" sz="1053">
                <a:solidFill>
                  <a:schemeClr val="dk1"/>
                </a:solidFill>
              </a:rPr>
              <a:t> Les fumeurs ont des chances significativement plus faibles d'amélioration de la douleur (les fumeurs n'ont que 8 % de chances d'obtenir la même amélioration que les non-fumeurs). De plus, 32 % des non-fumeurs ne ressentaient aucune douleur, contre seulement 9 % des fumeurs.</a:t>
            </a:r>
            <a:endParaRPr sz="1053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À 6 semaines :</a:t>
            </a:r>
            <a:r>
              <a:rPr lang="en" sz="1053">
                <a:solidFill>
                  <a:schemeClr val="dk1"/>
                </a:solidFill>
              </a:rPr>
              <a:t> Les résultats restent similaires. 49,3 % des non-fumeurs ne rapportent aucune douleur, contre seulement 12,2 % des fumeurs.</a:t>
            </a:r>
            <a:endParaRPr sz="105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en" sz="1208">
                <a:solidFill>
                  <a:schemeClr val="dk1"/>
                </a:solidFill>
              </a:rPr>
              <a:t>Raideur articulaire et Engourdissement digital (À 6 semaines)</a:t>
            </a:r>
            <a:endParaRPr b="1" sz="1208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Raideur articulaire :</a:t>
            </a:r>
            <a:r>
              <a:rPr lang="en" sz="1053">
                <a:solidFill>
                  <a:schemeClr val="dk1"/>
                </a:solidFill>
              </a:rPr>
              <a:t> Différence intergroupe significative (</a:t>
            </a:r>
            <a:r>
              <a:rPr i="1" lang="en" sz="1053">
                <a:solidFill>
                  <a:schemeClr val="dk1"/>
                </a:solidFill>
              </a:rPr>
              <a:t>p = 0,05</a:t>
            </a:r>
            <a:r>
              <a:rPr lang="en" sz="1053">
                <a:solidFill>
                  <a:schemeClr val="dk1"/>
                </a:solidFill>
              </a:rPr>
              <a:t>) après contrôle des variables (kinésithérapie et hypertension). La raideur a été auto-rapportée par les patients mais non quantifiée.</a:t>
            </a:r>
            <a:endParaRPr sz="1053">
              <a:solidFill>
                <a:schemeClr val="dk1"/>
              </a:solidFill>
            </a:endParaRPr>
          </a:p>
          <a:p>
            <a:pPr indent="-29543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3"/>
              <a:buChar char="●"/>
            </a:pPr>
            <a:r>
              <a:rPr b="1" lang="en" sz="1053">
                <a:solidFill>
                  <a:schemeClr val="dk1"/>
                </a:solidFill>
              </a:rPr>
              <a:t>Engourdissement des doigts :</a:t>
            </a:r>
            <a:r>
              <a:rPr lang="en" sz="1053">
                <a:solidFill>
                  <a:schemeClr val="dk1"/>
                </a:solidFill>
              </a:rPr>
              <a:t> Le risque est significativement plus élevé chez les fumeurs (p = 0,001). L'analyse montre également une corrélation positive avec l'hypertension préexistante et une corrélation négative avec l'assiduité à la kinésithérapie.</a:t>
            </a:r>
            <a:endParaRPr sz="1595"/>
          </a:p>
        </p:txBody>
      </p:sp>
      <p:sp>
        <p:nvSpPr>
          <p:cNvPr id="121" name="Google Shape;121;p16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Allen, J, &amp; all. (2024)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Bilan trophique</a:t>
            </a:r>
            <a:endParaRPr sz="2867"/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311700" y="1152475"/>
            <a:ext cx="8520600" cy="3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Cicatrice normale</a:t>
            </a:r>
            <a:r>
              <a:rPr lang="en"/>
              <a:t> =&gt;</a:t>
            </a:r>
            <a:r>
              <a:rPr lang="en"/>
              <a:t> Prolifération tissulaire jusqu’à +/- 2 mois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2 mois et demi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b="27563" l="24572" r="30985" t="26666"/>
          <a:stretch/>
        </p:blipFill>
        <p:spPr>
          <a:xfrm rot="-5400000">
            <a:off x="967175" y="1799021"/>
            <a:ext cx="1989201" cy="273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 b="48819" l="35685" r="26050" t="19445"/>
          <a:stretch/>
        </p:blipFill>
        <p:spPr>
          <a:xfrm rot="-5400000">
            <a:off x="6275973" y="1895876"/>
            <a:ext cx="2149751" cy="23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4673" y="0"/>
            <a:ext cx="3503050" cy="16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idx="1" type="body"/>
          </p:nvPr>
        </p:nvSpPr>
        <p:spPr>
          <a:xfrm>
            <a:off x="311700" y="1614850"/>
            <a:ext cx="8520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Cicatrice hypertrophique </a:t>
            </a:r>
            <a:r>
              <a:rPr lang="en"/>
              <a:t>=&gt; Persistence phase inflammatoire / proliférative jusqu’à +/- 6 mois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 mois                                                       3 mois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673" y="0"/>
            <a:ext cx="3503050" cy="16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4">
            <a:alphaModFix/>
          </a:blip>
          <a:srcRect b="24605" l="33126" r="19341" t="29687"/>
          <a:stretch/>
        </p:blipFill>
        <p:spPr>
          <a:xfrm rot="-5400000">
            <a:off x="1615599" y="2181175"/>
            <a:ext cx="1833700" cy="235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999238" y="1705237"/>
            <a:ext cx="2353475" cy="31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Bilan trophique</a:t>
            </a:r>
            <a:endParaRPr sz="2867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idx="1" type="body"/>
          </p:nvPr>
        </p:nvSpPr>
        <p:spPr>
          <a:xfrm>
            <a:off x="311700" y="893550"/>
            <a:ext cx="8520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Cicatrice Chéloïde : Persistence &gt; 6 mois, rare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Cicatrices non linéaires: greffes, dirigées, lambeaux, brûlures…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Cicatrice adhérente</a:t>
            </a:r>
            <a:r>
              <a:rPr lang="en"/>
              <a:t> (perturbation biomécanique ⚠⚠⚠, adhérences profondes</a:t>
            </a:r>
            <a:r>
              <a:rPr lang="en"/>
              <a:t>❗</a:t>
            </a:r>
            <a:r>
              <a:rPr lang="en"/>
              <a:t>) ? Cicatrice hyperesthésique?</a:t>
            </a: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123" y="2571750"/>
            <a:ext cx="3503050" cy="16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Bilan trophique</a:t>
            </a:r>
            <a:endParaRPr sz="2867"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 b="8835" l="25201" r="11858" t="15194"/>
          <a:stretch/>
        </p:blipFill>
        <p:spPr>
          <a:xfrm>
            <a:off x="933375" y="2571750"/>
            <a:ext cx="1261801" cy="203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Bilan trophique</a:t>
            </a:r>
            <a:endParaRPr/>
          </a:p>
        </p:txBody>
      </p:sp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311700" y="1152475"/>
            <a:ext cx="8520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de recoloration: &lt; 3 sec inflammatoire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     </a:t>
            </a:r>
            <a:r>
              <a:rPr lang="en" sz="900"/>
              <a:t>SFRM GEMMSOR, 2013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4" name="Google Shape;154;p20" title="Test de recoloration 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74" y="1656439"/>
            <a:ext cx="1531737" cy="272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 title="Test de recoloration 3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9626" y="1531849"/>
            <a:ext cx="1614875" cy="287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 title="Test de recoloration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5600" y="787686"/>
            <a:ext cx="2007050" cy="3568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b="1"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62857"/>
              <a:buFont typeface="Arial"/>
              <a:buNone/>
            </a:pPr>
            <a:r>
              <a:t/>
            </a:r>
            <a:endParaRPr sz="1750"/>
          </a:p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311700" y="1152475"/>
            <a:ext cx="40254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Règles des 4 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Retrait du pansement pour </a:t>
            </a:r>
            <a:r>
              <a:rPr lang="en"/>
              <a:t>contrôle</a:t>
            </a:r>
            <a:r>
              <a:rPr lang="en"/>
              <a:t> mais aucune obligation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Champ de compétence du pansement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Recommendation du pansement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Rapprocher</a:t>
            </a:r>
            <a:r>
              <a:rPr lang="en"/>
              <a:t> les berges ? </a:t>
            </a:r>
            <a:endParaRPr/>
          </a:p>
        </p:txBody>
      </p:sp>
      <p:graphicFrame>
        <p:nvGraphicFramePr>
          <p:cNvPr id="163" name="Google Shape;163;p21"/>
          <p:cNvGraphicFramePr/>
          <p:nvPr/>
        </p:nvGraphicFramePr>
        <p:xfrm>
          <a:off x="4395338" y="18554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{D4227139-5DFB-46B0-8F9F-111294197921}</a:tableStyleId>
              </a:tblPr>
              <a:tblGrid>
                <a:gridCol w="2403525"/>
                <a:gridCol w="2272000"/>
              </a:tblGrid>
              <a:tr h="307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Stade de la plaie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Propriété recherchée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91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Suture ou lacération propre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1F1F"/>
                          </a:solidFill>
                        </a:rPr>
                        <a:t>Protection simple et perméable</a:t>
                      </a:r>
                      <a:endParaRPr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Plaie exsudative / Bourgeonnement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1F1F"/>
                          </a:solidFill>
                        </a:rPr>
                        <a:t>Absorption et maintien en milieu humide</a:t>
                      </a:r>
                      <a:endParaRPr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Brûlure / Perte de substance (suintante)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1F1F"/>
                          </a:solidFill>
                        </a:rPr>
                        <a:t>Retrait indolore, non adhérent</a:t>
                      </a:r>
                      <a:endParaRPr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Nécrose / Fibrine sèche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1F1F"/>
                          </a:solidFill>
                        </a:rPr>
                        <a:t>Hydratation et détersion autolytique</a:t>
                      </a:r>
                      <a:endParaRPr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1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1F1F1F"/>
                          </a:solidFill>
                        </a:rPr>
                        <a:t>Plaie infectée</a:t>
                      </a:r>
                      <a:endParaRPr b="1"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1F1F1F"/>
                          </a:solidFill>
                        </a:rPr>
                        <a:t>Action antimicrobienne ciblée</a:t>
                      </a:r>
                      <a:endParaRPr sz="1000">
                        <a:solidFill>
                          <a:srgbClr val="1F1F1F"/>
                        </a:solidFill>
                      </a:endParaRPr>
                    </a:p>
                  </a:txBody>
                  <a:tcPr marT="76200" marB="76200" marR="114300" marL="114300">
                    <a:lnL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4C7C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4" name="Google Shape;164;p21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/>
          </a:p>
        </p:txBody>
      </p:sp>
      <p:pic>
        <p:nvPicPr>
          <p:cNvPr id="165" name="Google Shape;165;p21" title="Screenshot 2026-06-28 at 15.22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350" y="819154"/>
            <a:ext cx="4675526" cy="995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pic>
        <p:nvPicPr>
          <p:cNvPr id="171" name="Google Shape;171;p22" title="Screenshot 2026-06-26 at 08.48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75" y="910050"/>
            <a:ext cx="2150374" cy="31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 title="IMG_073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900" y="869713"/>
            <a:ext cx="1836202" cy="326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 title="IMG_9091.jpg"/>
          <p:cNvPicPr preferRelativeResize="0"/>
          <p:nvPr/>
        </p:nvPicPr>
        <p:blipFill rotWithShape="1">
          <a:blip r:embed="rId5">
            <a:alphaModFix/>
          </a:blip>
          <a:srcRect b="28948" l="0" r="0" t="25153"/>
          <a:stretch/>
        </p:blipFill>
        <p:spPr>
          <a:xfrm>
            <a:off x="6231150" y="1431974"/>
            <a:ext cx="2793626" cy="227957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Physiologie</a:t>
            </a:r>
            <a:r>
              <a:rPr lang="en" sz="2400"/>
              <a:t> </a:t>
            </a:r>
            <a:r>
              <a:rPr b="1" lang="en">
                <a:solidFill>
                  <a:schemeClr val="dk2"/>
                </a:solidFill>
              </a:rPr>
              <a:t>de la peau et tissu de soutien	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311700" y="1152475"/>
            <a:ext cx="40698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Organisation fibrillaire microvacuolaire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Continuité tissulaire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Tenségrité (équilibre compression / tension)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Cicatrisation =&gt; restituer ces qualités</a:t>
            </a: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188" y="1074761"/>
            <a:ext cx="3931260" cy="299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pic>
        <p:nvPicPr>
          <p:cNvPr id="180" name="Google Shape;180;p23" title="Screenshot 2026-06-26 at 08.48.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975" y="910050"/>
            <a:ext cx="2150374" cy="318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pic>
        <p:nvPicPr>
          <p:cNvPr id="187" name="Google Shape;187;p24" title="IMG_07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3900" y="869713"/>
            <a:ext cx="1836202" cy="3264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pic>
        <p:nvPicPr>
          <p:cNvPr id="194" name="Google Shape;194;p25" title="IMG_9091.jpg"/>
          <p:cNvPicPr preferRelativeResize="0"/>
          <p:nvPr/>
        </p:nvPicPr>
        <p:blipFill rotWithShape="1">
          <a:blip r:embed="rId3">
            <a:alphaModFix/>
          </a:blip>
          <a:srcRect b="28948" l="0" r="0" t="25153"/>
          <a:stretch/>
        </p:blipFill>
        <p:spPr>
          <a:xfrm>
            <a:off x="6231150" y="1431974"/>
            <a:ext cx="2793626" cy="2279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6" title="IMG_9111.jpg"/>
          <p:cNvPicPr preferRelativeResize="0"/>
          <p:nvPr/>
        </p:nvPicPr>
        <p:blipFill rotWithShape="1">
          <a:blip r:embed="rId3">
            <a:alphaModFix/>
          </a:blip>
          <a:srcRect b="33779" l="0" r="0" t="0"/>
          <a:stretch/>
        </p:blipFill>
        <p:spPr>
          <a:xfrm>
            <a:off x="5685475" y="754450"/>
            <a:ext cx="2904624" cy="341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 title="IMG_85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25" y="899500"/>
            <a:ext cx="1881274" cy="334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 title="85FD4A50-BFCD-4FC0-9FB9-EC0E3E8FE07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0700" y="899500"/>
            <a:ext cx="1881274" cy="334449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sp>
        <p:nvSpPr>
          <p:cNvPr id="204" name="Google Shape;204;p26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la gestion du pansement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7" title="Screenshot 2026-06-25 at 09.28.5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875" y="2571750"/>
            <a:ext cx="4538594" cy="16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7526700" y="2724150"/>
            <a:ext cx="1552500" cy="15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Torres_Lacomba, &amp;all. (2023)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1" name="Google Shape;211;p27" title="Screenshot 2026-06-28 at 14.55.15.png"/>
          <p:cNvPicPr preferRelativeResize="0"/>
          <p:nvPr/>
        </p:nvPicPr>
        <p:blipFill rotWithShape="1">
          <a:blip r:embed="rId4">
            <a:alphaModFix/>
          </a:blip>
          <a:srcRect b="0" l="0" r="0" t="5527"/>
          <a:stretch/>
        </p:blipFill>
        <p:spPr>
          <a:xfrm>
            <a:off x="328950" y="1105975"/>
            <a:ext cx="2480925" cy="31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sp>
        <p:nvSpPr>
          <p:cNvPr id="213" name="Google Shape;213;p27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</a:t>
            </a:r>
            <a:r>
              <a:rPr lang="en" sz="1750">
                <a:solidFill>
                  <a:schemeClr val="dk2"/>
                </a:solidFill>
              </a:rPr>
              <a:t>traitement de l’oedème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7"/>
          <p:cNvSpPr txBox="1"/>
          <p:nvPr/>
        </p:nvSpPr>
        <p:spPr>
          <a:xfrm>
            <a:off x="2866800" y="851113"/>
            <a:ext cx="621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Préférable de mettre en place des bandes élastiques (multicouche et cohésif)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Ne surtout pas hésitez à prescrire nous même </a:t>
            </a:r>
            <a:endParaRPr sz="18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(arrêté du 9 janvier 2006 : Les masseurs-kinésithérapeutes peuvent prescrire à leur patient les dispositifs médicaux suivants : [...] bandes et orthèses de contention souple élastique des membres de série)</a:t>
            </a:r>
            <a:endParaRPr sz="13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2623175" y="1114900"/>
            <a:ext cx="25473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Réalisation: Paume    &gt; doigts &gt; cavaliers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Extrémités libres?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Encoche pr MP D5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Monodigital👍👍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50" y="873488"/>
            <a:ext cx="2547425" cy="33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inflammatoire &amp; réparation tissulaire </a:t>
            </a:r>
            <a:endParaRPr sz="1750"/>
          </a:p>
        </p:txBody>
      </p:sp>
      <p:sp>
        <p:nvSpPr>
          <p:cNvPr id="222" name="Google Shape;222;p28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solidFill>
                  <a:schemeClr val="dk2"/>
                </a:solidFill>
              </a:rPr>
              <a:t>(≃ 3 premières semaines) : </a:t>
            </a:r>
            <a:r>
              <a:rPr lang="en" sz="1750">
                <a:solidFill>
                  <a:schemeClr val="dk2"/>
                </a:solidFill>
              </a:rPr>
              <a:t>traitement de l’oedème</a:t>
            </a:r>
            <a:endParaRPr sz="1750"/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8"/>
          <p:cNvPicPr preferRelativeResize="0"/>
          <p:nvPr/>
        </p:nvPicPr>
        <p:blipFill rotWithShape="1">
          <a:blip r:embed="rId4">
            <a:alphaModFix/>
          </a:blip>
          <a:srcRect b="0" l="0" r="17999" t="11536"/>
          <a:stretch/>
        </p:blipFill>
        <p:spPr>
          <a:xfrm>
            <a:off x="5045225" y="1225425"/>
            <a:ext cx="1875625" cy="26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 rotWithShape="1">
          <a:blip r:embed="rId5">
            <a:alphaModFix/>
          </a:blip>
          <a:srcRect b="6507" l="0" r="0" t="0"/>
          <a:stretch/>
        </p:blipFill>
        <p:spPr>
          <a:xfrm>
            <a:off x="6920859" y="1225425"/>
            <a:ext cx="2164189" cy="269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 rotWithShape="1">
          <a:blip r:embed="rId6">
            <a:alphaModFix/>
          </a:blip>
          <a:srcRect b="19984" l="39694" r="26916" t="32470"/>
          <a:stretch/>
        </p:blipFill>
        <p:spPr>
          <a:xfrm>
            <a:off x="3782800" y="3239687"/>
            <a:ext cx="573800" cy="108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 rotWithShape="1">
          <a:blip r:embed="rId7">
            <a:alphaModFix/>
          </a:blip>
          <a:srcRect b="13432" l="27781" r="18505" t="13131"/>
          <a:stretch/>
        </p:blipFill>
        <p:spPr>
          <a:xfrm>
            <a:off x="3185108" y="3239675"/>
            <a:ext cx="597692" cy="10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de remodelage : </a:t>
            </a:r>
            <a:endParaRPr sz="2467"/>
          </a:p>
        </p:txBody>
      </p:sp>
      <p:sp>
        <p:nvSpPr>
          <p:cNvPr id="232" name="Google Shape;232;p29"/>
          <p:cNvSpPr txBox="1"/>
          <p:nvPr>
            <p:ph idx="1" type="body"/>
          </p:nvPr>
        </p:nvSpPr>
        <p:spPr>
          <a:xfrm>
            <a:off x="0" y="986000"/>
            <a:ext cx="54099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Massage mobilisation du système extenseur 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Frictions profondes proximo-distale dorso-latérales du doigt +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 passives / actives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525" y="1050325"/>
            <a:ext cx="3814469" cy="24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350" y="2681000"/>
            <a:ext cx="3235651" cy="25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>
            <p:ph idx="2" type="subTitle"/>
          </p:nvPr>
        </p:nvSpPr>
        <p:spPr>
          <a:xfrm>
            <a:off x="141575" y="36043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Techniques manuelles spécifiques à la main</a:t>
            </a:r>
            <a:endParaRPr sz="2000"/>
          </a:p>
        </p:txBody>
      </p:sp>
      <p:sp>
        <p:nvSpPr>
          <p:cNvPr id="236" name="Google Shape;236;p29"/>
          <p:cNvSpPr txBox="1"/>
          <p:nvPr/>
        </p:nvSpPr>
        <p:spPr>
          <a:xfrm>
            <a:off x="5329525" y="37577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Skirven, T.-M., &amp; all. (2020)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>
            <p:ph idx="1" type="body"/>
          </p:nvPr>
        </p:nvSpPr>
        <p:spPr>
          <a:xfrm>
            <a:off x="311700" y="967000"/>
            <a:ext cx="2952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Traitement manuel maximisé des adhérences</a:t>
            </a:r>
            <a:r>
              <a:rPr b="1" lang="en"/>
              <a:t>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Etirement: cisaillement proximo-distal +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 active: cisaillement disto-proximal +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Traits tirés, frictions ou pétrissages profonds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242" name="Google Shape;242;p30"/>
          <p:cNvSpPr txBox="1"/>
          <p:nvPr>
            <p:ph idx="1" type="body"/>
          </p:nvPr>
        </p:nvSpPr>
        <p:spPr>
          <a:xfrm>
            <a:off x="3876675" y="967000"/>
            <a:ext cx="53340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Utilisation du </a:t>
            </a:r>
            <a:r>
              <a:rPr b="1" lang="en"/>
              <a:t>bâton</a:t>
            </a:r>
            <a:r>
              <a:rPr b="1" lang="en"/>
              <a:t> de massage</a:t>
            </a:r>
            <a:r>
              <a:rPr b="1" lang="en"/>
              <a:t>: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Massage profond (roulement, friction, point)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Appui / maintien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549" y="2374525"/>
            <a:ext cx="2858450" cy="241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7100" y="2374533"/>
            <a:ext cx="2858450" cy="249316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Phase de remodelage : </a:t>
            </a:r>
            <a:endParaRPr sz="2467"/>
          </a:p>
        </p:txBody>
      </p:sp>
      <p:sp>
        <p:nvSpPr>
          <p:cNvPr id="246" name="Google Shape;246;p30"/>
          <p:cNvSpPr txBox="1"/>
          <p:nvPr>
            <p:ph idx="2" type="subTitle"/>
          </p:nvPr>
        </p:nvSpPr>
        <p:spPr>
          <a:xfrm>
            <a:off x="141575" y="36043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Techniques manuelles spécifiques à la main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Phase de remodelage : Vacuothérapie</a:t>
            </a:r>
            <a:endParaRPr/>
          </a:p>
        </p:txBody>
      </p:sp>
      <p:sp>
        <p:nvSpPr>
          <p:cNvPr id="252" name="Google Shape;252;p31"/>
          <p:cNvSpPr txBox="1"/>
          <p:nvPr>
            <p:ph idx="1" type="body"/>
          </p:nvPr>
        </p:nvSpPr>
        <p:spPr>
          <a:xfrm>
            <a:off x="311700" y="1152475"/>
            <a:ext cx="3849600" cy="29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Possibilité de commencer dès la fin de l’inflammation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Les techniques associées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Evaluation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4325" y="2691044"/>
            <a:ext cx="1792425" cy="158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825" y="967909"/>
            <a:ext cx="2423850" cy="32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3050" y="674275"/>
            <a:ext cx="2153700" cy="203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2400">
                <a:solidFill>
                  <a:schemeClr val="dk2"/>
                </a:solidFill>
              </a:rPr>
              <a:t>Phase de remodelage : Silicone</a:t>
            </a:r>
            <a:endParaRPr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311700" y="1152475"/>
            <a:ext cx="28221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Copolymère + huile minérale: effet mécanique?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Port 12/24h - nuit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Nettoyer eau &amp; savon régulièrement</a:t>
            </a:r>
            <a:endParaRPr/>
          </a:p>
        </p:txBody>
      </p:sp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b="30260" l="18792" r="22502" t="0"/>
          <a:stretch/>
        </p:blipFill>
        <p:spPr>
          <a:xfrm>
            <a:off x="6842850" y="881113"/>
            <a:ext cx="2185674" cy="34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4">
            <a:alphaModFix/>
          </a:blip>
          <a:srcRect b="0" l="0" r="7707" t="0"/>
          <a:stretch/>
        </p:blipFill>
        <p:spPr>
          <a:xfrm>
            <a:off x="3133825" y="840888"/>
            <a:ext cx="2396099" cy="346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>
            <p:ph idx="1" type="body"/>
          </p:nvPr>
        </p:nvSpPr>
        <p:spPr>
          <a:xfrm>
            <a:off x="5198575" y="1676400"/>
            <a:ext cx="1950000" cy="26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=&gt;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4-5 semaines après pose silicone</a:t>
            </a:r>
            <a:endParaRPr/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5">
            <a:alphaModFix/>
          </a:blip>
          <a:srcRect b="28639" l="32298" r="35215" t="29976"/>
          <a:stretch/>
        </p:blipFill>
        <p:spPr>
          <a:xfrm>
            <a:off x="4650950" y="430595"/>
            <a:ext cx="1253249" cy="21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6">
            <a:alphaModFix/>
          </a:blip>
          <a:srcRect b="23261" l="36469" r="32849" t="29258"/>
          <a:stretch/>
        </p:blipFill>
        <p:spPr>
          <a:xfrm>
            <a:off x="6391500" y="430600"/>
            <a:ext cx="1031658" cy="21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Cicatrisation: </a:t>
            </a:r>
            <a:r>
              <a:rPr b="1" lang="en">
                <a:solidFill>
                  <a:schemeClr val="dk2"/>
                </a:solidFill>
              </a:rPr>
              <a:t>Phase inflammatoire </a:t>
            </a:r>
            <a:endParaRPr/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311700" y="1152475"/>
            <a:ext cx="85206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Nettoyage (macrophages)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Préparation de la guérison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✅ Débuter si possible J3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/>
              <a:t>Skirven, T.-M., &amp; all. (2020)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673" y="1518988"/>
            <a:ext cx="1366825" cy="174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>
            <a:alphaModFix/>
          </a:blip>
          <a:srcRect b="0" l="0" r="0" t="15211"/>
          <a:stretch/>
        </p:blipFill>
        <p:spPr>
          <a:xfrm>
            <a:off x="6829275" y="995675"/>
            <a:ext cx="2169925" cy="27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Quelques Jours environ J1-3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Bibliographie</a:t>
            </a:r>
            <a:endParaRPr/>
          </a:p>
        </p:txBody>
      </p:sp>
      <p:sp>
        <p:nvSpPr>
          <p:cNvPr id="273" name="Google Shape;273;p33"/>
          <p:cNvSpPr txBox="1"/>
          <p:nvPr/>
        </p:nvSpPr>
        <p:spPr>
          <a:xfrm>
            <a:off x="369100" y="1035850"/>
            <a:ext cx="8536800" cy="3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74" name="Google Shape;274;p33"/>
          <p:cNvSpPr txBox="1"/>
          <p:nvPr>
            <p:ph idx="1" type="body"/>
          </p:nvPr>
        </p:nvSpPr>
        <p:spPr>
          <a:xfrm>
            <a:off x="311700" y="881950"/>
            <a:ext cx="8520600" cy="3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Allen, Jack G., Harder, Justin, Hernandez, Evan, Bourland, Bryan, and MacKay, Brendan, (2024). “The Effect of Smoking on Open Carpal Tunnel Release Recovery.” Hand Surgery and Rehabilitation 43, no. 1: 101626.</a:t>
            </a:r>
            <a:endParaRPr sz="13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Aziz, Rabia, Jawed, Firdaus, Jain, Abhinav, Hussain, Musharraf, and Khan, Sohrab Ahmad, (2025). “Impact of Manual Therapy on Adhesion Related Symptoms Post Abdominal Surgery: A Systemic Review.” Journal of Bodywork and Movement Therapies 45: 1058–65.</a:t>
            </a:r>
            <a:endParaRPr sz="13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Deflorin, Carlina, Hohenauer, Erich, Stoop, Rahel, van Daele, Ulrike, Clijsen, Ron, and Taeymans, Jan, (2020). “Physical Management of Scar Tissue: A Systematic Review and Meta-Analysis.” Journal of Alternative and Complementary Medicine 26, no. 10: 854–65.</a:t>
            </a:r>
            <a:endParaRPr sz="13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SFRM-GEMMSOR : Boutan, M., Thomas, D., Célérier, S., Casoli, V., Moutet, F., (2013). “Rééducation de la main et du poignet.” Elsevier Masson, p. 107.</a:t>
            </a:r>
            <a:endParaRPr sz="13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Skirven, T.M., Osterman, A.L., Fedorczyk, J., Amadio, P.C., Felder, S., Shin, E.K., (2020). “Rehabilitation of the Hand and Upper Extremity.” (7th Edition). Elsevier - OHCE.</a:t>
            </a:r>
            <a:endParaRPr sz="13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Torres-Lacomba, Maria, and Ferrandez, Jean-Claude, (2023). “La Bande Sèche à Allongement Long BIFLEX Est Efficace Dans Le Traitement Du Lymphoedème Des Membres Supérieurs Lié Au Cancer Du Sein.” Phlébologie 76, no. 1: 134–40.</a:t>
            </a:r>
            <a:endParaRPr sz="1300"/>
          </a:p>
        </p:txBody>
      </p:sp>
      <p:sp>
        <p:nvSpPr>
          <p:cNvPr id="275" name="Google Shape;275;p33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Les études citées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Bibliographie</a:t>
            </a:r>
            <a:endParaRPr/>
          </a:p>
        </p:txBody>
      </p:sp>
      <p:sp>
        <p:nvSpPr>
          <p:cNvPr id="281" name="Google Shape;281;p34"/>
          <p:cNvSpPr txBox="1"/>
          <p:nvPr/>
        </p:nvSpPr>
        <p:spPr>
          <a:xfrm>
            <a:off x="369100" y="1035850"/>
            <a:ext cx="8536800" cy="32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2" name="Google Shape;282;p34"/>
          <p:cNvSpPr txBox="1"/>
          <p:nvPr>
            <p:ph idx="1" type="body"/>
          </p:nvPr>
        </p:nvSpPr>
        <p:spPr>
          <a:xfrm>
            <a:off x="311700" y="881950"/>
            <a:ext cx="8832300" cy="3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Traitement lymphatique du membre supérieur :</a:t>
            </a:r>
            <a:endParaRPr sz="1100">
              <a:solidFill>
                <a:schemeClr val="dk1"/>
              </a:solidFill>
            </a:endParaRPr>
          </a:p>
          <a:p>
            <a:pPr indent="-279400" lvl="0" marL="2794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Klein, Ifat, Dorit Tidhar, and Leonid Kalichman. “Lymphatic Treatments after Orthopedic Surgery or Injury: A Systematic Review.” Journal of Bodywork and Movement Therapies 24, no. 4 (2020): 109–17.</a:t>
            </a:r>
            <a:r>
              <a:rPr lang="en" sz="1000">
                <a:uFill>
                  <a:noFill/>
                </a:uFill>
                <a:hlinkClick r:id="rId3"/>
              </a:rPr>
              <a:t> https://doi.org/10.1016/j.jbmt.2020.06.034</a:t>
            </a:r>
            <a:r>
              <a:rPr lang="en" sz="1000"/>
              <a:t>.</a:t>
            </a:r>
            <a:endParaRPr sz="1000"/>
          </a:p>
          <a:p>
            <a:pPr indent="-279400" lvl="0" marL="279400" marR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/>
              <a:t>Shahshenas, Sina, Hossein Yarmohammadi, Masood Soltanipur, and Zahra Sheikhi. “Meta-Analysis on Effects of Lymphatic Drainage Techniques in the Management of Carpal Tunnel Syndrome.” Journal of Orthopaedic Surgery and Research 20 (May 2025): 491.</a:t>
            </a:r>
            <a:r>
              <a:rPr lang="en" sz="1000">
                <a:uFill>
                  <a:noFill/>
                </a:uFill>
                <a:hlinkClick r:id="rId4"/>
              </a:rPr>
              <a:t> https://doi.org/10.1186/s13018-025-05887-w</a:t>
            </a:r>
            <a:r>
              <a:rPr lang="en" sz="1000"/>
              <a:t>.</a:t>
            </a:r>
            <a:endParaRPr sz="1000"/>
          </a:p>
          <a:p>
            <a:pPr indent="-298450" lvl="0" marL="45720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Thérapie manuelle</a:t>
            </a:r>
            <a:endParaRPr sz="1100">
              <a:solidFill>
                <a:schemeClr val="dk1"/>
              </a:solidFill>
            </a:endParaRPr>
          </a:p>
          <a:p>
            <a:pPr indent="-279400" lvl="0" marL="2794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Lubczyńska, Agnieszka, Agnieszka Garncarczyk, and Dominika Wcisło‐Dziadecka. “Effectiveness of Various Methods of Manual Scar Therapy.” Skin Research and Technology 29, no. 3 (2023).</a:t>
            </a:r>
            <a:r>
              <a:rPr lang="en" sz="1000">
                <a:uFill>
                  <a:noFill/>
                </a:uFill>
                <a:hlinkClick r:id="rId5"/>
              </a:rPr>
              <a:t> https://doi.org/10.1111/srt.13272</a:t>
            </a:r>
            <a:r>
              <a:rPr lang="en" sz="1000"/>
              <a:t>.</a:t>
            </a:r>
            <a:endParaRPr sz="1000"/>
          </a:p>
          <a:p>
            <a:pPr indent="-298450" lvl="0" marL="45720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sz="1100">
                <a:solidFill>
                  <a:schemeClr val="dk1"/>
                </a:solidFill>
              </a:rPr>
              <a:t>Vacuothérapie</a:t>
            </a:r>
            <a:endParaRPr sz="1100">
              <a:solidFill>
                <a:schemeClr val="dk1"/>
              </a:solidFill>
            </a:endParaRPr>
          </a:p>
          <a:p>
            <a:pPr indent="-279400" lvl="0" marL="2794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Shen, Wei-Cheng, Hsu-Tang Cheng, Yih-Kuen Jan, et al. “Effect of Negative Pressure Therapy on the Treatment Response to Scar Thickness and Viscoelasticity.” Frontiers in Bioengineering and Biotechnology 12 (April 2024): 1353418.</a:t>
            </a:r>
            <a:r>
              <a:rPr lang="en" sz="1000">
                <a:uFill>
                  <a:noFill/>
                </a:uFill>
                <a:hlinkClick r:id="rId6"/>
              </a:rPr>
              <a:t> https://doi.org/10.3389/fbioe.2024.1353418</a:t>
            </a:r>
            <a:r>
              <a:rPr lang="en" sz="1000"/>
              <a:t>.</a:t>
            </a:r>
            <a:endParaRPr sz="1000"/>
          </a:p>
        </p:txBody>
      </p:sp>
      <p:sp>
        <p:nvSpPr>
          <p:cNvPr id="283" name="Google Shape;283;p34"/>
          <p:cNvSpPr txBox="1"/>
          <p:nvPr>
            <p:ph idx="2" type="subTitle"/>
          </p:nvPr>
        </p:nvSpPr>
        <p:spPr>
          <a:xfrm>
            <a:off x="149825" y="406670"/>
            <a:ext cx="6988500" cy="4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D’autres études : pour aller plus loin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Cicatrisation: </a:t>
            </a:r>
            <a:r>
              <a:rPr b="1" lang="en">
                <a:solidFill>
                  <a:schemeClr val="dk2"/>
                </a:solidFill>
              </a:rPr>
              <a:t>Phase de réparation tissulaire </a:t>
            </a:r>
            <a:endParaRPr/>
          </a:p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311700" y="886150"/>
            <a:ext cx="6601500" cy="27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Angiogénèse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Migration des fibroblastes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Synthèse nouvelle matrice extra-cellulaire collagénique (pas d’élastine)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Epithélisation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Contraction de la cicatrice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✅ Maintenir croutes - ampoules, retirer tissu nécrotique, milieu humide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✅ 20% de résistance finale avant rupture =&gt; protocoles mobilisations précoce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✅ Contraintes raisonnables pour éviter rétractions (appareillage statique) </a:t>
            </a:r>
            <a:endParaRPr sz="1500"/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15060"/>
          <a:stretch/>
        </p:blipFill>
        <p:spPr>
          <a:xfrm>
            <a:off x="6913075" y="886151"/>
            <a:ext cx="2179250" cy="3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Quelques jours à quelques semaines, J21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Cicatrisation: </a:t>
            </a:r>
            <a:r>
              <a:rPr b="1" lang="en">
                <a:solidFill>
                  <a:schemeClr val="dk2"/>
                </a:solidFill>
              </a:rPr>
              <a:t>Phase de remodelage</a:t>
            </a:r>
            <a:endParaRPr sz="1978"/>
          </a:p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311700" y="1047750"/>
            <a:ext cx="6251100" cy="30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Réduction de l’inflammation: remplacement de la matrice extracellulaire immature, disparition des vaisseaux redondants, diminution de la cellularité de la cicatrice 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Réorganisation de la matrice collagénique selon les contraintes (mécanotransduction)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Max cicatrice =&gt; 80% résistance mécanique tissu initial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✅ Contraintes mécaniques cruciale pour guider bonne cicatrisation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✅ Cicatrice rouge / rose = encore active</a:t>
            </a:r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3">
            <a:alphaModFix/>
          </a:blip>
          <a:srcRect b="0" l="0" r="0" t="13502"/>
          <a:stretch/>
        </p:blipFill>
        <p:spPr>
          <a:xfrm>
            <a:off x="6687000" y="802200"/>
            <a:ext cx="2457000" cy="32542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Quelques</a:t>
            </a:r>
            <a:r>
              <a:rPr lang="en"/>
              <a:t> semaines à 2 ans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Cicatrices pathologiques</a:t>
            </a:r>
            <a:endParaRPr sz="2400"/>
          </a:p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311700" y="1152475"/>
            <a:ext cx="4546200" cy="29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❌ </a:t>
            </a:r>
            <a:r>
              <a:rPr b="1" lang="en"/>
              <a:t>Hypertrophique:</a:t>
            </a:r>
            <a:r>
              <a:rPr lang="en"/>
              <a:t> &gt; 2 mois, bombée, rouge, prurit, douleur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❌ </a:t>
            </a:r>
            <a:r>
              <a:rPr b="1" lang="en"/>
              <a:t>Chéloïde:</a:t>
            </a:r>
            <a:r>
              <a:rPr lang="en"/>
              <a:t> idem mais dépasse les limites cicatricielles + timing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Plus souvent associées aux </a:t>
            </a:r>
            <a:r>
              <a:rPr lang="en"/>
              <a:t>brûlures</a:t>
            </a:r>
            <a:r>
              <a:rPr lang="en"/>
              <a:t> </a:t>
            </a:r>
            <a:endParaRPr/>
          </a:p>
        </p:txBody>
      </p:sp>
      <p:pic>
        <p:nvPicPr>
          <p:cNvPr id="67" name="Google Shape;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000" y="740226"/>
            <a:ext cx="3850674" cy="336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>
                <a:solidFill>
                  <a:schemeClr val="dk2"/>
                </a:solidFill>
              </a:rPr>
              <a:t>Revue de littérature : Thérapies manuelles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311700" y="879225"/>
            <a:ext cx="3660300" cy="3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Méta</a:t>
            </a:r>
            <a:r>
              <a:rPr lang="en"/>
              <a:t> analyse de la thérapie manuelle dans le cadre des ttt cicatriciels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Inclus 19 études inclus des massages, du silicone, 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Limite : Brûlure, beaucoup de biais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Réduction de la douleur, démangeaisons, amélioration de l’aspect visuel et de la texture</a:t>
            </a:r>
            <a:endParaRPr/>
          </a:p>
        </p:txBody>
      </p:sp>
      <p:pic>
        <p:nvPicPr>
          <p:cNvPr id="74" name="Google Shape;74;p10" title="Screenshot 2026-06-20 at 15.01.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725" y="952800"/>
            <a:ext cx="4862874" cy="3039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Deflorin, C.</a:t>
            </a:r>
            <a:r>
              <a:rPr lang="en" sz="1600"/>
              <a:t> </a:t>
            </a:r>
            <a:r>
              <a:rPr lang="en"/>
              <a:t>&amp; all. (2020)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Thérapies manuelles</a:t>
            </a:r>
            <a:endParaRPr/>
          </a:p>
        </p:txBody>
      </p:sp>
      <p:sp>
        <p:nvSpPr>
          <p:cNvPr id="81" name="Google Shape;81;p11"/>
          <p:cNvSpPr txBox="1"/>
          <p:nvPr>
            <p:ph idx="1" type="body"/>
          </p:nvPr>
        </p:nvSpPr>
        <p:spPr>
          <a:xfrm>
            <a:off x="311700" y="1152475"/>
            <a:ext cx="3260100" cy="24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Méta analyse de la thérapie manuelle dans le cadre des ttt cicatriciels principalement abdominales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Inclus 9 études inclus des massages, de la vacuothérapie, taping, …</a:t>
            </a:r>
            <a:endParaRPr/>
          </a:p>
        </p:txBody>
      </p:sp>
      <p:sp>
        <p:nvSpPr>
          <p:cNvPr id="82" name="Google Shape;82;p11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Rabia, A. &amp; all. (2025)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1" title="Screenshot 2026-07-01 at 15.34.1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300" y="891450"/>
            <a:ext cx="3573124" cy="33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>
            <a:off x="141575" y="-8225"/>
            <a:ext cx="75105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Revue de littérature : Thérapies manuelles</a:t>
            </a:r>
            <a:endParaRPr/>
          </a:p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5903400" y="899875"/>
            <a:ext cx="31008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Limites méthodologiques &amp; Perspectives</a:t>
            </a:r>
            <a:endParaRPr b="1" sz="13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Faiblesses de la littérature actuelle :</a:t>
            </a:r>
            <a:r>
              <a:rPr lang="en" sz="1100">
                <a:solidFill>
                  <a:schemeClr val="dk1"/>
                </a:solidFill>
              </a:rPr>
              <a:t> Forte hétérogénéité des protocoles, échantillons de petite taille, manque de suivis à long terme et prépondérance de mesures subjectives.</a:t>
            </a: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Implications cliniques :</a:t>
            </a:r>
            <a:r>
              <a:rPr lang="en" sz="1100">
                <a:solidFill>
                  <a:schemeClr val="dk1"/>
                </a:solidFill>
              </a:rPr>
              <a:t> La thérapie manuelle est recommandée comme traitement adjuvant en rééducation post-opératoire.</a:t>
            </a:r>
            <a:endParaRPr sz="1100">
              <a:solidFill>
                <a:schemeClr val="dk1"/>
              </a:solidFill>
            </a:endParaRPr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" sz="1100">
                <a:solidFill>
                  <a:schemeClr val="dk1"/>
                </a:solidFill>
              </a:rPr>
              <a:t>Perspectives :</a:t>
            </a:r>
            <a:r>
              <a:rPr lang="en" sz="1100">
                <a:solidFill>
                  <a:schemeClr val="dk1"/>
                </a:solidFill>
              </a:rPr>
              <a:t> Nécessité d'essais cliniques randomisés (ECR) à grande échelle avec des mesures objectives (imagerie par résonance magnétique cinétique, échographie haute fréquence) pour standardiser les protocoles.</a:t>
            </a:r>
            <a:endParaRPr/>
          </a:p>
        </p:txBody>
      </p:sp>
      <p:sp>
        <p:nvSpPr>
          <p:cNvPr id="90" name="Google Shape;90;p12"/>
          <p:cNvSpPr txBox="1"/>
          <p:nvPr/>
        </p:nvSpPr>
        <p:spPr>
          <a:xfrm>
            <a:off x="0" y="952200"/>
            <a:ext cx="3000000" cy="3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La thérapie manuelle comme alternative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Approche non-invasive et économique :</a:t>
            </a:r>
            <a:r>
              <a:rPr lang="en" sz="1100">
                <a:solidFill>
                  <a:schemeClr val="dk1"/>
                </a:solidFill>
              </a:rPr>
              <a:t> Mobilisation des tissus mous, libération myofasciale, massages profonds et manipulation viscérale.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Mécanisme d'action supposé :</a:t>
            </a:r>
            <a:r>
              <a:rPr lang="en" sz="1100">
                <a:solidFill>
                  <a:schemeClr val="dk1"/>
                </a:solidFill>
              </a:rPr>
              <a:t> Amélioration de la mobilité tissulaire, réduction de la densité fibrotique, diminution des restrictions fasciales et optimisation de la circulation sanguine/lymphatique.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3000000" y="952200"/>
            <a:ext cx="2903400" cy="27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Principaux résultats cliniques observés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Douleur et cicatrices :</a:t>
            </a:r>
            <a:r>
              <a:rPr lang="en" sz="1100">
                <a:solidFill>
                  <a:schemeClr val="dk1"/>
                </a:solidFill>
              </a:rPr>
              <a:t> Réduction significative de la douleur (mesurée par VAS/NPRS) et amélioration de la qualité/flexibilité de la cicatrice (POSAS, VSS, MSS).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Mobilité et fonction :</a:t>
            </a:r>
            <a:r>
              <a:rPr lang="en" sz="1100">
                <a:solidFill>
                  <a:schemeClr val="dk1"/>
                </a:solidFill>
              </a:rPr>
              <a:t> Augmentation de la mobilité rachidienne, amélioration de la flexibilité des tissus et diminution de l'indice de handicap lombaire (ODI).</a:t>
            </a:r>
            <a:endParaRPr/>
          </a:p>
        </p:txBody>
      </p:sp>
      <p:sp>
        <p:nvSpPr>
          <p:cNvPr id="92" name="Google Shape;92;p12"/>
          <p:cNvSpPr txBox="1"/>
          <p:nvPr>
            <p:ph idx="2" type="subTitle"/>
          </p:nvPr>
        </p:nvSpPr>
        <p:spPr>
          <a:xfrm>
            <a:off x="149825" y="406684"/>
            <a:ext cx="6988500" cy="2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Rabia, A. &amp; all. (2025)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