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0" r:id="rId2"/>
    <p:sldId id="309" r:id="rId3"/>
    <p:sldId id="319" r:id="rId4"/>
    <p:sldId id="310" r:id="rId5"/>
    <p:sldId id="266" r:id="rId6"/>
    <p:sldId id="311" r:id="rId7"/>
    <p:sldId id="262" r:id="rId8"/>
    <p:sldId id="283" r:id="rId9"/>
    <p:sldId id="261" r:id="rId10"/>
    <p:sldId id="281" r:id="rId11"/>
    <p:sldId id="306" r:id="rId12"/>
    <p:sldId id="285" r:id="rId13"/>
    <p:sldId id="297" r:id="rId14"/>
    <p:sldId id="287" r:id="rId15"/>
    <p:sldId id="289" r:id="rId16"/>
    <p:sldId id="288" r:id="rId17"/>
    <p:sldId id="290" r:id="rId18"/>
    <p:sldId id="312" r:id="rId19"/>
    <p:sldId id="320" r:id="rId20"/>
    <p:sldId id="263" r:id="rId21"/>
    <p:sldId id="307" r:id="rId22"/>
    <p:sldId id="267" r:id="rId23"/>
    <p:sldId id="318" r:id="rId24"/>
    <p:sldId id="317" r:id="rId25"/>
    <p:sldId id="313" r:id="rId26"/>
    <p:sldId id="314" r:id="rId27"/>
    <p:sldId id="284" r:id="rId28"/>
    <p:sldId id="315" r:id="rId29"/>
    <p:sldId id="316" r:id="rId30"/>
    <p:sldId id="286" r:id="rId31"/>
    <p:sldId id="265"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62" d="100"/>
          <a:sy n="62" d="100"/>
        </p:scale>
        <p:origin x="792" y="44"/>
      </p:cViewPr>
      <p:guideLst/>
    </p:cSldViewPr>
  </p:slideViewPr>
  <p:notesTextViewPr>
    <p:cViewPr>
      <p:scale>
        <a:sx n="1" d="1"/>
        <a:sy n="1" d="1"/>
      </p:scale>
      <p:origin x="0" y="0"/>
    </p:cViewPr>
  </p:notesTextViewPr>
  <p:sorterViewPr>
    <p:cViewPr varScale="1">
      <p:scale>
        <a:sx n="100" d="100"/>
        <a:sy n="100" d="100"/>
      </p:scale>
      <p:origin x="0" y="-41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0A0B7-63BA-49BA-8B15-7D22BD481806}" type="datetimeFigureOut">
              <a:rPr lang="fr-FR" smtClean="0"/>
              <a:t>01/07/2026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B3A6A-21CB-4854-8E58-873D5DF37969}" type="slidenum">
              <a:rPr lang="fr-FR" smtClean="0"/>
              <a:t>‹N°›</a:t>
            </a:fld>
            <a:endParaRPr lang="fr-FR"/>
          </a:p>
        </p:txBody>
      </p:sp>
    </p:spTree>
    <p:extLst>
      <p:ext uri="{BB962C8B-B14F-4D97-AF65-F5344CB8AC3E}">
        <p14:creationId xmlns:p14="http://schemas.microsoft.com/office/powerpoint/2010/main" val="3982458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chirurgie règle le problème articulaire avec cependant une modification de la cinématique du 1</a:t>
            </a:r>
            <a:r>
              <a:rPr lang="fr-FR" baseline="30000" dirty="0"/>
              <a:t>er</a:t>
            </a:r>
            <a:r>
              <a:rPr lang="fr-FR" dirty="0"/>
              <a:t> métacarpien</a:t>
            </a:r>
          </a:p>
        </p:txBody>
      </p:sp>
      <p:sp>
        <p:nvSpPr>
          <p:cNvPr id="4" name="Espace réservé du numéro de diapositive 3"/>
          <p:cNvSpPr>
            <a:spLocks noGrp="1"/>
          </p:cNvSpPr>
          <p:nvPr>
            <p:ph type="sldNum" sz="quarter" idx="5"/>
          </p:nvPr>
        </p:nvSpPr>
        <p:spPr/>
        <p:txBody>
          <a:bodyPr/>
          <a:lstStyle/>
          <a:p>
            <a:pPr rtl="0"/>
            <a:fld id="{5E485773-E831-40C3-B08E-FE9BDAA69383}" type="slidenum">
              <a:rPr lang="fr-FR" noProof="0" smtClean="0"/>
              <a:t>2</a:t>
            </a:fld>
            <a:endParaRPr lang="fr-FR" noProof="0"/>
          </a:p>
        </p:txBody>
      </p:sp>
    </p:spTree>
    <p:extLst>
      <p:ext uri="{BB962C8B-B14F-4D97-AF65-F5344CB8AC3E}">
        <p14:creationId xmlns:p14="http://schemas.microsoft.com/office/powerpoint/2010/main" val="387657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n’y a pas de consensus quand à l’orthèse post opératoire, courte longue ou en néoprène. Le but de cette orthèse est de limiter les risques de luxation post opératoire. Elle est conservée de 15 j à 1 mois.</a:t>
            </a:r>
          </a:p>
        </p:txBody>
      </p:sp>
      <p:sp>
        <p:nvSpPr>
          <p:cNvPr id="4" name="Espace réservé du numéro de diapositive 3"/>
          <p:cNvSpPr>
            <a:spLocks noGrp="1"/>
          </p:cNvSpPr>
          <p:nvPr>
            <p:ph type="sldNum" sz="quarter" idx="5"/>
          </p:nvPr>
        </p:nvSpPr>
        <p:spPr/>
        <p:txBody>
          <a:bodyPr/>
          <a:lstStyle/>
          <a:p>
            <a:pPr rtl="0"/>
            <a:fld id="{5E485773-E831-40C3-B08E-FE9BDAA69383}" type="slidenum">
              <a:rPr lang="fr-FR" noProof="0" smtClean="0"/>
              <a:t>10</a:t>
            </a:fld>
            <a:endParaRPr lang="fr-FR" noProof="0"/>
          </a:p>
        </p:txBody>
      </p:sp>
    </p:spTree>
    <p:extLst>
      <p:ext uri="{BB962C8B-B14F-4D97-AF65-F5344CB8AC3E}">
        <p14:creationId xmlns:p14="http://schemas.microsoft.com/office/powerpoint/2010/main" val="2707524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Notre pratique, en 2022 nous avons pris en charge 54 patients opérés par PTTM, je vais vous présenter le parcours de soin et les difficultés rencontrées dans le suivi en rééducation.</a:t>
            </a:r>
          </a:p>
        </p:txBody>
      </p:sp>
      <p:sp>
        <p:nvSpPr>
          <p:cNvPr id="4" name="Espace réservé du numéro de diapositive 3"/>
          <p:cNvSpPr>
            <a:spLocks noGrp="1"/>
          </p:cNvSpPr>
          <p:nvPr>
            <p:ph type="sldNum" sz="quarter" idx="5"/>
          </p:nvPr>
        </p:nvSpPr>
        <p:spPr/>
        <p:txBody>
          <a:bodyPr/>
          <a:lstStyle/>
          <a:p>
            <a:pPr rtl="0"/>
            <a:fld id="{5E485773-E831-40C3-B08E-FE9BDAA69383}" type="slidenum">
              <a:rPr lang="fr-FR" noProof="0" smtClean="0"/>
              <a:t>24</a:t>
            </a:fld>
            <a:endParaRPr lang="fr-FR" noProof="0"/>
          </a:p>
        </p:txBody>
      </p:sp>
    </p:spTree>
    <p:extLst>
      <p:ext uri="{BB962C8B-B14F-4D97-AF65-F5344CB8AC3E}">
        <p14:creationId xmlns:p14="http://schemas.microsoft.com/office/powerpoint/2010/main" val="3544580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ce qui concerne la mobilité, la récupération du contact pouce extrémité des doigts longs est récupérée assez spontanément, l’ouverture de commissure est quant à elle parfois déficitaire </a:t>
            </a:r>
          </a:p>
        </p:txBody>
      </p:sp>
      <p:sp>
        <p:nvSpPr>
          <p:cNvPr id="4" name="Espace réservé du numéro de diapositive 3"/>
          <p:cNvSpPr>
            <a:spLocks noGrp="1"/>
          </p:cNvSpPr>
          <p:nvPr>
            <p:ph type="sldNum" sz="quarter" idx="5"/>
          </p:nvPr>
        </p:nvSpPr>
        <p:spPr/>
        <p:txBody>
          <a:bodyPr/>
          <a:lstStyle/>
          <a:p>
            <a:pPr rtl="0"/>
            <a:fld id="{5E485773-E831-40C3-B08E-FE9BDAA69383}" type="slidenum">
              <a:rPr lang="fr-FR" noProof="0" smtClean="0"/>
              <a:t>26</a:t>
            </a:fld>
            <a:endParaRPr lang="fr-FR" noProof="0"/>
          </a:p>
        </p:txBody>
      </p:sp>
    </p:spTree>
    <p:extLst>
      <p:ext uri="{BB962C8B-B14F-4D97-AF65-F5344CB8AC3E}">
        <p14:creationId xmlns:p14="http://schemas.microsoft.com/office/powerpoint/2010/main" val="3168990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traiter la difficulté d’ouverture, dès J30 nous utilisons une orthèse commissurale portée la nuit que nous remodelons régulièrement jusqu’à obtention de l’amplitude voulue.</a:t>
            </a:r>
          </a:p>
        </p:txBody>
      </p:sp>
      <p:sp>
        <p:nvSpPr>
          <p:cNvPr id="4" name="Espace réservé du numéro de diapositive 3"/>
          <p:cNvSpPr>
            <a:spLocks noGrp="1"/>
          </p:cNvSpPr>
          <p:nvPr>
            <p:ph type="sldNum" sz="quarter" idx="5"/>
          </p:nvPr>
        </p:nvSpPr>
        <p:spPr/>
        <p:txBody>
          <a:bodyPr/>
          <a:lstStyle/>
          <a:p>
            <a:pPr rtl="0"/>
            <a:fld id="{5E485773-E831-40C3-B08E-FE9BDAA69383}" type="slidenum">
              <a:rPr lang="fr-FR" noProof="0" smtClean="0"/>
              <a:t>27</a:t>
            </a:fld>
            <a:endParaRPr lang="fr-FR" noProof="0"/>
          </a:p>
        </p:txBody>
      </p:sp>
    </p:spTree>
    <p:extLst>
      <p:ext uri="{BB962C8B-B14F-4D97-AF65-F5344CB8AC3E}">
        <p14:creationId xmlns:p14="http://schemas.microsoft.com/office/powerpoint/2010/main" val="1691730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raideurs qui vont nous poser des problèmes:</a:t>
            </a:r>
          </a:p>
        </p:txBody>
      </p:sp>
      <p:sp>
        <p:nvSpPr>
          <p:cNvPr id="4" name="Espace réservé du numéro de diapositive 3"/>
          <p:cNvSpPr>
            <a:spLocks noGrp="1"/>
          </p:cNvSpPr>
          <p:nvPr>
            <p:ph type="sldNum" sz="quarter" idx="5"/>
          </p:nvPr>
        </p:nvSpPr>
        <p:spPr/>
        <p:txBody>
          <a:bodyPr/>
          <a:lstStyle/>
          <a:p>
            <a:pPr rtl="0"/>
            <a:fld id="{5E485773-E831-40C3-B08E-FE9BDAA69383}" type="slidenum">
              <a:rPr lang="fr-FR" noProof="0" smtClean="0"/>
              <a:t>28</a:t>
            </a:fld>
            <a:endParaRPr lang="fr-FR" noProof="0"/>
          </a:p>
        </p:txBody>
      </p:sp>
    </p:spTree>
    <p:extLst>
      <p:ext uri="{BB962C8B-B14F-4D97-AF65-F5344CB8AC3E}">
        <p14:creationId xmlns:p14="http://schemas.microsoft.com/office/powerpoint/2010/main" val="2190384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2DB780-E861-90CC-1D0C-FE611B1D721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24DC353-32FA-40DD-55B1-035E62A594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D0B694F-9D6E-9B87-E5A3-B0ED41B40A56}"/>
              </a:ext>
            </a:extLst>
          </p:cNvPr>
          <p:cNvSpPr>
            <a:spLocks noGrp="1"/>
          </p:cNvSpPr>
          <p:nvPr>
            <p:ph type="dt" sz="half" idx="10"/>
          </p:nvPr>
        </p:nvSpPr>
        <p:spPr/>
        <p:txBody>
          <a:bodyPr/>
          <a:lstStyle/>
          <a:p>
            <a:fld id="{3943E48E-245C-419A-A1ED-FC650A18F571}" type="datetimeFigureOut">
              <a:rPr lang="fr-FR" smtClean="0"/>
              <a:t>01/07/2026</a:t>
            </a:fld>
            <a:endParaRPr lang="fr-FR"/>
          </a:p>
        </p:txBody>
      </p:sp>
      <p:sp>
        <p:nvSpPr>
          <p:cNvPr id="5" name="Espace réservé du pied de page 4">
            <a:extLst>
              <a:ext uri="{FF2B5EF4-FFF2-40B4-BE49-F238E27FC236}">
                <a16:creationId xmlns:a16="http://schemas.microsoft.com/office/drawing/2014/main" id="{61173BBD-272D-918A-76DE-447086677A1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2C9F64C-C969-B537-A165-1B875F2A9B84}"/>
              </a:ext>
            </a:extLst>
          </p:cNvPr>
          <p:cNvSpPr>
            <a:spLocks noGrp="1"/>
          </p:cNvSpPr>
          <p:nvPr>
            <p:ph type="sldNum" sz="quarter" idx="12"/>
          </p:nvPr>
        </p:nvSpPr>
        <p:spPr/>
        <p:txBody>
          <a:bodyPr/>
          <a:lstStyle/>
          <a:p>
            <a:fld id="{4E0FAC30-7A8D-4001-A1D2-49D6CA2867E5}" type="slidenum">
              <a:rPr lang="fr-FR" smtClean="0"/>
              <a:t>‹N°›</a:t>
            </a:fld>
            <a:endParaRPr lang="fr-FR"/>
          </a:p>
        </p:txBody>
      </p:sp>
    </p:spTree>
    <p:extLst>
      <p:ext uri="{BB962C8B-B14F-4D97-AF65-F5344CB8AC3E}">
        <p14:creationId xmlns:p14="http://schemas.microsoft.com/office/powerpoint/2010/main" val="1029352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3667F4-D9F5-0E42-3AE3-7F28FA178A7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76711A0-26BF-329A-B1ED-E994FEFD165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504CB6B-2646-3D3F-C288-E63A3522D0AB}"/>
              </a:ext>
            </a:extLst>
          </p:cNvPr>
          <p:cNvSpPr>
            <a:spLocks noGrp="1"/>
          </p:cNvSpPr>
          <p:nvPr>
            <p:ph type="dt" sz="half" idx="10"/>
          </p:nvPr>
        </p:nvSpPr>
        <p:spPr/>
        <p:txBody>
          <a:bodyPr/>
          <a:lstStyle/>
          <a:p>
            <a:fld id="{3943E48E-245C-419A-A1ED-FC650A18F571}" type="datetimeFigureOut">
              <a:rPr lang="fr-FR" smtClean="0"/>
              <a:t>01/07/2026</a:t>
            </a:fld>
            <a:endParaRPr lang="fr-FR"/>
          </a:p>
        </p:txBody>
      </p:sp>
      <p:sp>
        <p:nvSpPr>
          <p:cNvPr id="5" name="Espace réservé du pied de page 4">
            <a:extLst>
              <a:ext uri="{FF2B5EF4-FFF2-40B4-BE49-F238E27FC236}">
                <a16:creationId xmlns:a16="http://schemas.microsoft.com/office/drawing/2014/main" id="{E39C941D-514D-5D10-BF2D-15E739AA695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211689E-355D-8BEB-183B-2C2C09F5AAF8}"/>
              </a:ext>
            </a:extLst>
          </p:cNvPr>
          <p:cNvSpPr>
            <a:spLocks noGrp="1"/>
          </p:cNvSpPr>
          <p:nvPr>
            <p:ph type="sldNum" sz="quarter" idx="12"/>
          </p:nvPr>
        </p:nvSpPr>
        <p:spPr/>
        <p:txBody>
          <a:bodyPr/>
          <a:lstStyle/>
          <a:p>
            <a:fld id="{4E0FAC30-7A8D-4001-A1D2-49D6CA2867E5}" type="slidenum">
              <a:rPr lang="fr-FR" smtClean="0"/>
              <a:t>‹N°›</a:t>
            </a:fld>
            <a:endParaRPr lang="fr-FR"/>
          </a:p>
        </p:txBody>
      </p:sp>
    </p:spTree>
    <p:extLst>
      <p:ext uri="{BB962C8B-B14F-4D97-AF65-F5344CB8AC3E}">
        <p14:creationId xmlns:p14="http://schemas.microsoft.com/office/powerpoint/2010/main" val="3754475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AA1C7AB-5CCB-C619-1D15-51CBF191E09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D54A178-C9B9-1B0D-1091-80F51A08A83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50EA920-B0C6-1FAA-EB94-DDD48F07A499}"/>
              </a:ext>
            </a:extLst>
          </p:cNvPr>
          <p:cNvSpPr>
            <a:spLocks noGrp="1"/>
          </p:cNvSpPr>
          <p:nvPr>
            <p:ph type="dt" sz="half" idx="10"/>
          </p:nvPr>
        </p:nvSpPr>
        <p:spPr/>
        <p:txBody>
          <a:bodyPr/>
          <a:lstStyle/>
          <a:p>
            <a:fld id="{3943E48E-245C-419A-A1ED-FC650A18F571}" type="datetimeFigureOut">
              <a:rPr lang="fr-FR" smtClean="0"/>
              <a:t>01/07/2026</a:t>
            </a:fld>
            <a:endParaRPr lang="fr-FR"/>
          </a:p>
        </p:txBody>
      </p:sp>
      <p:sp>
        <p:nvSpPr>
          <p:cNvPr id="5" name="Espace réservé du pied de page 4">
            <a:extLst>
              <a:ext uri="{FF2B5EF4-FFF2-40B4-BE49-F238E27FC236}">
                <a16:creationId xmlns:a16="http://schemas.microsoft.com/office/drawing/2014/main" id="{F9215A3D-D6BB-2F9D-B080-BBFF67F303A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D712326-4FC9-5A92-7C72-37948DCAEF0B}"/>
              </a:ext>
            </a:extLst>
          </p:cNvPr>
          <p:cNvSpPr>
            <a:spLocks noGrp="1"/>
          </p:cNvSpPr>
          <p:nvPr>
            <p:ph type="sldNum" sz="quarter" idx="12"/>
          </p:nvPr>
        </p:nvSpPr>
        <p:spPr/>
        <p:txBody>
          <a:bodyPr/>
          <a:lstStyle/>
          <a:p>
            <a:fld id="{4E0FAC30-7A8D-4001-A1D2-49D6CA2867E5}" type="slidenum">
              <a:rPr lang="fr-FR" smtClean="0"/>
              <a:t>‹N°›</a:t>
            </a:fld>
            <a:endParaRPr lang="fr-FR"/>
          </a:p>
        </p:txBody>
      </p:sp>
    </p:spTree>
    <p:extLst>
      <p:ext uri="{BB962C8B-B14F-4D97-AF65-F5344CB8AC3E}">
        <p14:creationId xmlns:p14="http://schemas.microsoft.com/office/powerpoint/2010/main" val="3267294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rdre du jour">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65A6970-043A-47D8-B545-755078B0D7E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6" name="Titre 7">
            <a:extLst>
              <a:ext uri="{FF2B5EF4-FFF2-40B4-BE49-F238E27FC236}">
                <a16:creationId xmlns:a16="http://schemas.microsoft.com/office/drawing/2014/main" id="{86AC1DD3-428F-4C39-A551-E13ABD51BDBF}"/>
              </a:ext>
            </a:extLst>
          </p:cNvPr>
          <p:cNvSpPr>
            <a:spLocks noGrp="1"/>
          </p:cNvSpPr>
          <p:nvPr>
            <p:ph type="title"/>
          </p:nvPr>
        </p:nvSpPr>
        <p:spPr>
          <a:xfrm>
            <a:off x="647699" y="647700"/>
            <a:ext cx="3483421" cy="2866599"/>
          </a:xfrm>
        </p:spPr>
        <p:txBody>
          <a:bodyPr rtlCol="0">
            <a:normAutofit/>
          </a:bodyPr>
          <a:lstStyle/>
          <a:p>
            <a:pPr algn="r" rtl="0"/>
            <a:r>
              <a:rPr lang="fr-FR" noProof="0"/>
              <a:t>Modifiez le style du titre</a:t>
            </a:r>
            <a:endParaRPr lang="fr-FR" noProof="0" dirty="0"/>
          </a:p>
        </p:txBody>
      </p:sp>
      <p:cxnSp>
        <p:nvCxnSpPr>
          <p:cNvPr id="7" name="Connecteur droit 6">
            <a:extLst>
              <a:ext uri="{FF2B5EF4-FFF2-40B4-BE49-F238E27FC236}">
                <a16:creationId xmlns:a16="http://schemas.microsoft.com/office/drawing/2014/main" id="{0661C8BF-A13F-41C7-AD96-FF1FF2487316}"/>
              </a:ext>
              <a:ext uri="{C183D7F6-B498-43B3-948B-1728B52AA6E4}">
                <adec:decorative xmlns:adec="http://schemas.microsoft.com/office/drawing/2017/decorative" val="1"/>
              </a:ext>
            </a:extLst>
          </p:cNvPr>
          <p:cNvCxnSpPr>
            <a:cxnSpLocks/>
          </p:cNvCxnSpPr>
          <p:nvPr userDrawn="1"/>
        </p:nvCxnSpPr>
        <p:spPr>
          <a:xfrm>
            <a:off x="4572000" y="1344305"/>
            <a:ext cx="0" cy="1610436"/>
          </a:xfrm>
          <a:prstGeom prst="line">
            <a:avLst/>
          </a:prstGeom>
          <a:ln w="19050">
            <a:solidFill>
              <a:schemeClr val="accent1">
                <a:lumMod val="75000"/>
                <a:alpha val="75000"/>
              </a:schemeClr>
            </a:solidFill>
          </a:ln>
        </p:spPr>
        <p:style>
          <a:lnRef idx="1">
            <a:schemeClr val="accent1"/>
          </a:lnRef>
          <a:fillRef idx="0">
            <a:schemeClr val="accent1"/>
          </a:fillRef>
          <a:effectRef idx="0">
            <a:schemeClr val="accent1"/>
          </a:effectRef>
          <a:fontRef idx="minor">
            <a:schemeClr val="tx1"/>
          </a:fontRef>
        </p:style>
      </p:cxnSp>
      <p:sp>
        <p:nvSpPr>
          <p:cNvPr id="8" name="Espace réservé du contenu 8">
            <a:extLst>
              <a:ext uri="{FF2B5EF4-FFF2-40B4-BE49-F238E27FC236}">
                <a16:creationId xmlns:a16="http://schemas.microsoft.com/office/drawing/2014/main" id="{C48B2C18-58F4-4964-8F53-1A6C5CA463DE}"/>
              </a:ext>
            </a:extLst>
          </p:cNvPr>
          <p:cNvSpPr>
            <a:spLocks noGrp="1"/>
          </p:cNvSpPr>
          <p:nvPr>
            <p:ph idx="1"/>
          </p:nvPr>
        </p:nvSpPr>
        <p:spPr>
          <a:xfrm>
            <a:off x="5117909" y="647700"/>
            <a:ext cx="6401231" cy="2982604"/>
          </a:xfrm>
        </p:spPr>
        <p:txBody>
          <a:bodyPr rtlCol="0" anchor="ctr">
            <a:normAutofit/>
          </a:bodyPr>
          <a:lstStyle>
            <a:lvl1pPr marL="0" indent="0">
              <a:buNone/>
              <a:defRPr/>
            </a:lvl1pPr>
          </a:lstStyle>
          <a:p>
            <a:pPr lvl="0" rtl="0"/>
            <a:r>
              <a:rPr lang="fr-FR" noProof="0"/>
              <a:t>Cliquez pour modifier les styles du texte du masque</a:t>
            </a:r>
          </a:p>
        </p:txBody>
      </p:sp>
      <p:sp>
        <p:nvSpPr>
          <p:cNvPr id="14" name="Espace réservé d’image 13">
            <a:extLst>
              <a:ext uri="{FF2B5EF4-FFF2-40B4-BE49-F238E27FC236}">
                <a16:creationId xmlns:a16="http://schemas.microsoft.com/office/drawing/2014/main" id="{60AF7978-E274-4580-9576-25C42D06B28B}"/>
              </a:ext>
            </a:extLst>
          </p:cNvPr>
          <p:cNvSpPr>
            <a:spLocks noGrp="1"/>
          </p:cNvSpPr>
          <p:nvPr>
            <p:ph type="pic" sz="quarter" idx="13"/>
          </p:nvPr>
        </p:nvSpPr>
        <p:spPr>
          <a:xfrm>
            <a:off x="667512" y="4142232"/>
            <a:ext cx="2606040" cy="2075688"/>
          </a:xfrm>
          <a:solidFill>
            <a:schemeClr val="bg2">
              <a:lumMod val="50000"/>
              <a:lumOff val="50000"/>
            </a:schemeClr>
          </a:solidFill>
        </p:spPr>
        <p:txBody>
          <a:bodyPr rtlCol="0"/>
          <a:lstStyle/>
          <a:p>
            <a:pPr rtl="0"/>
            <a:r>
              <a:rPr lang="fr-FR" noProof="0"/>
              <a:t>Cliquez sur l'icône pour ajouter une image</a:t>
            </a:r>
            <a:endParaRPr lang="fr-FR" noProof="0" dirty="0"/>
          </a:p>
        </p:txBody>
      </p:sp>
      <p:sp>
        <p:nvSpPr>
          <p:cNvPr id="16" name="Espace réservé d’image 13">
            <a:extLst>
              <a:ext uri="{FF2B5EF4-FFF2-40B4-BE49-F238E27FC236}">
                <a16:creationId xmlns:a16="http://schemas.microsoft.com/office/drawing/2014/main" id="{C26149A3-CFBC-4F7F-B065-171177885AF8}"/>
              </a:ext>
            </a:extLst>
          </p:cNvPr>
          <p:cNvSpPr>
            <a:spLocks noGrp="1"/>
          </p:cNvSpPr>
          <p:nvPr>
            <p:ph type="pic" sz="quarter" idx="15"/>
          </p:nvPr>
        </p:nvSpPr>
        <p:spPr>
          <a:xfrm>
            <a:off x="3416041" y="4142232"/>
            <a:ext cx="2606040" cy="2075688"/>
          </a:xfrm>
          <a:solidFill>
            <a:schemeClr val="bg2">
              <a:lumMod val="50000"/>
              <a:lumOff val="50000"/>
            </a:schemeClr>
          </a:solidFill>
        </p:spPr>
        <p:txBody>
          <a:bodyPr rtlCol="0"/>
          <a:lstStyle/>
          <a:p>
            <a:pPr rtl="0"/>
            <a:r>
              <a:rPr lang="fr-FR" noProof="0"/>
              <a:t>Cliquez sur l'icône pour ajouter une image</a:t>
            </a:r>
            <a:endParaRPr lang="fr-FR" noProof="0" dirty="0"/>
          </a:p>
        </p:txBody>
      </p:sp>
      <p:sp>
        <p:nvSpPr>
          <p:cNvPr id="17" name="Espace réservé d’image 13">
            <a:extLst>
              <a:ext uri="{FF2B5EF4-FFF2-40B4-BE49-F238E27FC236}">
                <a16:creationId xmlns:a16="http://schemas.microsoft.com/office/drawing/2014/main" id="{47CA6D41-6659-4919-BF3F-FCA2AB53F4FE}"/>
              </a:ext>
            </a:extLst>
          </p:cNvPr>
          <p:cNvSpPr>
            <a:spLocks noGrp="1"/>
          </p:cNvSpPr>
          <p:nvPr>
            <p:ph type="pic" sz="quarter" idx="16"/>
          </p:nvPr>
        </p:nvSpPr>
        <p:spPr>
          <a:xfrm>
            <a:off x="6164570" y="4142232"/>
            <a:ext cx="2606040" cy="2075688"/>
          </a:xfrm>
          <a:solidFill>
            <a:schemeClr val="bg2">
              <a:lumMod val="50000"/>
              <a:lumOff val="50000"/>
            </a:schemeClr>
          </a:solidFill>
        </p:spPr>
        <p:txBody>
          <a:bodyPr rtlCol="0"/>
          <a:lstStyle/>
          <a:p>
            <a:pPr rtl="0"/>
            <a:r>
              <a:rPr lang="fr-FR" noProof="0"/>
              <a:t>Cliquez sur l'icône pour ajouter une image</a:t>
            </a:r>
            <a:endParaRPr lang="fr-FR" noProof="0" dirty="0"/>
          </a:p>
        </p:txBody>
      </p:sp>
      <p:sp>
        <p:nvSpPr>
          <p:cNvPr id="15" name="Espace réservé d’image 13">
            <a:extLst>
              <a:ext uri="{FF2B5EF4-FFF2-40B4-BE49-F238E27FC236}">
                <a16:creationId xmlns:a16="http://schemas.microsoft.com/office/drawing/2014/main" id="{20E6777B-4AD1-427E-904E-21086E731818}"/>
              </a:ext>
            </a:extLst>
          </p:cNvPr>
          <p:cNvSpPr>
            <a:spLocks noGrp="1"/>
          </p:cNvSpPr>
          <p:nvPr>
            <p:ph type="pic" sz="quarter" idx="14"/>
          </p:nvPr>
        </p:nvSpPr>
        <p:spPr>
          <a:xfrm>
            <a:off x="8913100" y="4142232"/>
            <a:ext cx="2606040" cy="2075688"/>
          </a:xfrm>
          <a:solidFill>
            <a:schemeClr val="bg2">
              <a:lumMod val="50000"/>
              <a:lumOff val="50000"/>
            </a:schemeClr>
          </a:solidFill>
        </p:spPr>
        <p:txBody>
          <a:bodyPr rtlCol="0"/>
          <a:lstStyle/>
          <a:p>
            <a:pPr rtl="0"/>
            <a:r>
              <a:rPr lang="fr-FR" noProof="0"/>
              <a:t>Cliquez sur l'icône pour ajouter une image</a:t>
            </a:r>
            <a:endParaRPr lang="fr-FR" noProof="0" dirty="0"/>
          </a:p>
        </p:txBody>
      </p:sp>
      <p:sp>
        <p:nvSpPr>
          <p:cNvPr id="20" name="Espace réservé de la date 3">
            <a:extLst>
              <a:ext uri="{FF2B5EF4-FFF2-40B4-BE49-F238E27FC236}">
                <a16:creationId xmlns:a16="http://schemas.microsoft.com/office/drawing/2014/main" id="{7E0D4C96-36DA-4C90-B4F7-FD78F9F06EC4}"/>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pPr rtl="0"/>
            <a:r>
              <a:rPr lang="fr-FR" noProof="0" dirty="0"/>
              <a:t>20XX</a:t>
            </a:r>
          </a:p>
        </p:txBody>
      </p:sp>
      <p:sp>
        <p:nvSpPr>
          <p:cNvPr id="21" name="Espace réservé du pied de page 4">
            <a:extLst>
              <a:ext uri="{FF2B5EF4-FFF2-40B4-BE49-F238E27FC236}">
                <a16:creationId xmlns:a16="http://schemas.microsoft.com/office/drawing/2014/main" id="{DCC27624-76B0-4BB8-B6D9-C01BCCE65729}"/>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pPr rtl="0"/>
            <a:r>
              <a:rPr lang="fr-FR" noProof="0" dirty="0"/>
              <a:t>Exemple de texte</a:t>
            </a:r>
          </a:p>
        </p:txBody>
      </p:sp>
      <p:sp>
        <p:nvSpPr>
          <p:cNvPr id="22" name="Espace réservé du numéro de diapositive 5">
            <a:extLst>
              <a:ext uri="{FF2B5EF4-FFF2-40B4-BE49-F238E27FC236}">
                <a16:creationId xmlns:a16="http://schemas.microsoft.com/office/drawing/2014/main" id="{E5D71582-7D60-491E-945E-00A9A6A2E4D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pPr rtl="0"/>
            <a:fld id="{AE208ADF-3ADD-483D-A721-14E3EEE2C135}" type="slidenum">
              <a:rPr lang="fr-FR" noProof="0" smtClean="0"/>
              <a:pPr/>
              <a:t>‹N°›</a:t>
            </a:fld>
            <a:endParaRPr lang="fr-FR" noProof="0" dirty="0"/>
          </a:p>
        </p:txBody>
      </p:sp>
    </p:spTree>
    <p:extLst>
      <p:ext uri="{BB962C8B-B14F-4D97-AF65-F5344CB8AC3E}">
        <p14:creationId xmlns:p14="http://schemas.microsoft.com/office/powerpoint/2010/main" val="4214496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C50343-6BF1-5E94-F7CD-8971D276627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9C88F46-E43A-912C-1D44-9F10DBF2BF5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BCFC175-733D-B385-F7CE-1FF53D47A4CD}"/>
              </a:ext>
            </a:extLst>
          </p:cNvPr>
          <p:cNvSpPr>
            <a:spLocks noGrp="1"/>
          </p:cNvSpPr>
          <p:nvPr>
            <p:ph type="dt" sz="half" idx="10"/>
          </p:nvPr>
        </p:nvSpPr>
        <p:spPr/>
        <p:txBody>
          <a:bodyPr/>
          <a:lstStyle/>
          <a:p>
            <a:fld id="{3943E48E-245C-419A-A1ED-FC650A18F571}" type="datetimeFigureOut">
              <a:rPr lang="fr-FR" smtClean="0"/>
              <a:t>01/07/2026</a:t>
            </a:fld>
            <a:endParaRPr lang="fr-FR"/>
          </a:p>
        </p:txBody>
      </p:sp>
      <p:sp>
        <p:nvSpPr>
          <p:cNvPr id="5" name="Espace réservé du pied de page 4">
            <a:extLst>
              <a:ext uri="{FF2B5EF4-FFF2-40B4-BE49-F238E27FC236}">
                <a16:creationId xmlns:a16="http://schemas.microsoft.com/office/drawing/2014/main" id="{7F705CD7-0425-9816-CD45-A32233B5E75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B3784AC-9D0B-FBCF-FC71-AF7CB886B9FF}"/>
              </a:ext>
            </a:extLst>
          </p:cNvPr>
          <p:cNvSpPr>
            <a:spLocks noGrp="1"/>
          </p:cNvSpPr>
          <p:nvPr>
            <p:ph type="sldNum" sz="quarter" idx="12"/>
          </p:nvPr>
        </p:nvSpPr>
        <p:spPr/>
        <p:txBody>
          <a:bodyPr/>
          <a:lstStyle/>
          <a:p>
            <a:fld id="{4E0FAC30-7A8D-4001-A1D2-49D6CA2867E5}" type="slidenum">
              <a:rPr lang="fr-FR" smtClean="0"/>
              <a:t>‹N°›</a:t>
            </a:fld>
            <a:endParaRPr lang="fr-FR"/>
          </a:p>
        </p:txBody>
      </p:sp>
    </p:spTree>
    <p:extLst>
      <p:ext uri="{BB962C8B-B14F-4D97-AF65-F5344CB8AC3E}">
        <p14:creationId xmlns:p14="http://schemas.microsoft.com/office/powerpoint/2010/main" val="1246682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81A1BE-6F51-EE0D-724F-DFF31BE54A0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FA5695E-5780-F698-EA5C-70D1EEE05D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3183A86-58AA-0A04-6144-59427F1C296C}"/>
              </a:ext>
            </a:extLst>
          </p:cNvPr>
          <p:cNvSpPr>
            <a:spLocks noGrp="1"/>
          </p:cNvSpPr>
          <p:nvPr>
            <p:ph type="dt" sz="half" idx="10"/>
          </p:nvPr>
        </p:nvSpPr>
        <p:spPr/>
        <p:txBody>
          <a:bodyPr/>
          <a:lstStyle/>
          <a:p>
            <a:fld id="{3943E48E-245C-419A-A1ED-FC650A18F571}" type="datetimeFigureOut">
              <a:rPr lang="fr-FR" smtClean="0"/>
              <a:t>01/07/2026</a:t>
            </a:fld>
            <a:endParaRPr lang="fr-FR"/>
          </a:p>
        </p:txBody>
      </p:sp>
      <p:sp>
        <p:nvSpPr>
          <p:cNvPr id="5" name="Espace réservé du pied de page 4">
            <a:extLst>
              <a:ext uri="{FF2B5EF4-FFF2-40B4-BE49-F238E27FC236}">
                <a16:creationId xmlns:a16="http://schemas.microsoft.com/office/drawing/2014/main" id="{221FEB6E-15EF-AE5C-A70A-4346A8AB0D2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0AD6F65-1478-BECA-647E-523783747A3A}"/>
              </a:ext>
            </a:extLst>
          </p:cNvPr>
          <p:cNvSpPr>
            <a:spLocks noGrp="1"/>
          </p:cNvSpPr>
          <p:nvPr>
            <p:ph type="sldNum" sz="quarter" idx="12"/>
          </p:nvPr>
        </p:nvSpPr>
        <p:spPr/>
        <p:txBody>
          <a:bodyPr/>
          <a:lstStyle/>
          <a:p>
            <a:fld id="{4E0FAC30-7A8D-4001-A1D2-49D6CA2867E5}" type="slidenum">
              <a:rPr lang="fr-FR" smtClean="0"/>
              <a:t>‹N°›</a:t>
            </a:fld>
            <a:endParaRPr lang="fr-FR"/>
          </a:p>
        </p:txBody>
      </p:sp>
    </p:spTree>
    <p:extLst>
      <p:ext uri="{BB962C8B-B14F-4D97-AF65-F5344CB8AC3E}">
        <p14:creationId xmlns:p14="http://schemas.microsoft.com/office/powerpoint/2010/main" val="4016995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4F7300-24DE-05CF-A55D-239D2E47FD4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DC3A2FE-523D-330B-4489-EB35F577142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C8FA5D6-496A-B3C0-8EBC-0A24CC3ACFC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87DD528-B0B5-5F2B-D5BD-694055B70034}"/>
              </a:ext>
            </a:extLst>
          </p:cNvPr>
          <p:cNvSpPr>
            <a:spLocks noGrp="1"/>
          </p:cNvSpPr>
          <p:nvPr>
            <p:ph type="dt" sz="half" idx="10"/>
          </p:nvPr>
        </p:nvSpPr>
        <p:spPr/>
        <p:txBody>
          <a:bodyPr/>
          <a:lstStyle/>
          <a:p>
            <a:fld id="{3943E48E-245C-419A-A1ED-FC650A18F571}" type="datetimeFigureOut">
              <a:rPr lang="fr-FR" smtClean="0"/>
              <a:t>01/07/2026</a:t>
            </a:fld>
            <a:endParaRPr lang="fr-FR"/>
          </a:p>
        </p:txBody>
      </p:sp>
      <p:sp>
        <p:nvSpPr>
          <p:cNvPr id="6" name="Espace réservé du pied de page 5">
            <a:extLst>
              <a:ext uri="{FF2B5EF4-FFF2-40B4-BE49-F238E27FC236}">
                <a16:creationId xmlns:a16="http://schemas.microsoft.com/office/drawing/2014/main" id="{50288E1B-ADFC-65C8-C69A-FBABC973366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E42A7F3-A204-B0F7-9D64-65B8261FC23B}"/>
              </a:ext>
            </a:extLst>
          </p:cNvPr>
          <p:cNvSpPr>
            <a:spLocks noGrp="1"/>
          </p:cNvSpPr>
          <p:nvPr>
            <p:ph type="sldNum" sz="quarter" idx="12"/>
          </p:nvPr>
        </p:nvSpPr>
        <p:spPr/>
        <p:txBody>
          <a:bodyPr/>
          <a:lstStyle/>
          <a:p>
            <a:fld id="{4E0FAC30-7A8D-4001-A1D2-49D6CA2867E5}" type="slidenum">
              <a:rPr lang="fr-FR" smtClean="0"/>
              <a:t>‹N°›</a:t>
            </a:fld>
            <a:endParaRPr lang="fr-FR"/>
          </a:p>
        </p:txBody>
      </p:sp>
    </p:spTree>
    <p:extLst>
      <p:ext uri="{BB962C8B-B14F-4D97-AF65-F5344CB8AC3E}">
        <p14:creationId xmlns:p14="http://schemas.microsoft.com/office/powerpoint/2010/main" val="462584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284CE0-58C8-9E76-3877-19ECE6EEF2F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837A497-2CB1-DB8D-7A6C-52C1ECAC75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8BE5624-6ED8-E059-B59C-DA1B157303B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D4796D3-AE88-7C7D-76C6-E34BE69A68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880ACB3-2C82-FCDF-885F-18FC585DC0A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C812532-EA06-B027-0335-CB471132DB31}"/>
              </a:ext>
            </a:extLst>
          </p:cNvPr>
          <p:cNvSpPr>
            <a:spLocks noGrp="1"/>
          </p:cNvSpPr>
          <p:nvPr>
            <p:ph type="dt" sz="half" idx="10"/>
          </p:nvPr>
        </p:nvSpPr>
        <p:spPr/>
        <p:txBody>
          <a:bodyPr/>
          <a:lstStyle/>
          <a:p>
            <a:fld id="{3943E48E-245C-419A-A1ED-FC650A18F571}" type="datetimeFigureOut">
              <a:rPr lang="fr-FR" smtClean="0"/>
              <a:t>01/07/2026</a:t>
            </a:fld>
            <a:endParaRPr lang="fr-FR"/>
          </a:p>
        </p:txBody>
      </p:sp>
      <p:sp>
        <p:nvSpPr>
          <p:cNvPr id="8" name="Espace réservé du pied de page 7">
            <a:extLst>
              <a:ext uri="{FF2B5EF4-FFF2-40B4-BE49-F238E27FC236}">
                <a16:creationId xmlns:a16="http://schemas.microsoft.com/office/drawing/2014/main" id="{C6FFD856-6534-67A7-FFB3-9611B7C585D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F811877-7352-0EFF-CF04-7F2C474BD399}"/>
              </a:ext>
            </a:extLst>
          </p:cNvPr>
          <p:cNvSpPr>
            <a:spLocks noGrp="1"/>
          </p:cNvSpPr>
          <p:nvPr>
            <p:ph type="sldNum" sz="quarter" idx="12"/>
          </p:nvPr>
        </p:nvSpPr>
        <p:spPr/>
        <p:txBody>
          <a:bodyPr/>
          <a:lstStyle/>
          <a:p>
            <a:fld id="{4E0FAC30-7A8D-4001-A1D2-49D6CA2867E5}" type="slidenum">
              <a:rPr lang="fr-FR" smtClean="0"/>
              <a:t>‹N°›</a:t>
            </a:fld>
            <a:endParaRPr lang="fr-FR"/>
          </a:p>
        </p:txBody>
      </p:sp>
    </p:spTree>
    <p:extLst>
      <p:ext uri="{BB962C8B-B14F-4D97-AF65-F5344CB8AC3E}">
        <p14:creationId xmlns:p14="http://schemas.microsoft.com/office/powerpoint/2010/main" val="1544674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847AAE-7480-29F2-EFF8-C9216A28D44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93BA3B6-4F58-F29B-E919-ABB0F3975DED}"/>
              </a:ext>
            </a:extLst>
          </p:cNvPr>
          <p:cNvSpPr>
            <a:spLocks noGrp="1"/>
          </p:cNvSpPr>
          <p:nvPr>
            <p:ph type="dt" sz="half" idx="10"/>
          </p:nvPr>
        </p:nvSpPr>
        <p:spPr/>
        <p:txBody>
          <a:bodyPr/>
          <a:lstStyle/>
          <a:p>
            <a:fld id="{3943E48E-245C-419A-A1ED-FC650A18F571}" type="datetimeFigureOut">
              <a:rPr lang="fr-FR" smtClean="0"/>
              <a:t>01/07/2026</a:t>
            </a:fld>
            <a:endParaRPr lang="fr-FR"/>
          </a:p>
        </p:txBody>
      </p:sp>
      <p:sp>
        <p:nvSpPr>
          <p:cNvPr id="4" name="Espace réservé du pied de page 3">
            <a:extLst>
              <a:ext uri="{FF2B5EF4-FFF2-40B4-BE49-F238E27FC236}">
                <a16:creationId xmlns:a16="http://schemas.microsoft.com/office/drawing/2014/main" id="{D0600A84-CE13-2EA1-9711-68CC27D5702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FEA435A-FDAB-EB84-EF1B-32D1598944C6}"/>
              </a:ext>
            </a:extLst>
          </p:cNvPr>
          <p:cNvSpPr>
            <a:spLocks noGrp="1"/>
          </p:cNvSpPr>
          <p:nvPr>
            <p:ph type="sldNum" sz="quarter" idx="12"/>
          </p:nvPr>
        </p:nvSpPr>
        <p:spPr/>
        <p:txBody>
          <a:bodyPr/>
          <a:lstStyle/>
          <a:p>
            <a:fld id="{4E0FAC30-7A8D-4001-A1D2-49D6CA2867E5}" type="slidenum">
              <a:rPr lang="fr-FR" smtClean="0"/>
              <a:t>‹N°›</a:t>
            </a:fld>
            <a:endParaRPr lang="fr-FR"/>
          </a:p>
        </p:txBody>
      </p:sp>
    </p:spTree>
    <p:extLst>
      <p:ext uri="{BB962C8B-B14F-4D97-AF65-F5344CB8AC3E}">
        <p14:creationId xmlns:p14="http://schemas.microsoft.com/office/powerpoint/2010/main" val="332593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6FF542D-1CC3-7FC4-EE02-617D3961C026}"/>
              </a:ext>
            </a:extLst>
          </p:cNvPr>
          <p:cNvSpPr>
            <a:spLocks noGrp="1"/>
          </p:cNvSpPr>
          <p:nvPr>
            <p:ph type="dt" sz="half" idx="10"/>
          </p:nvPr>
        </p:nvSpPr>
        <p:spPr/>
        <p:txBody>
          <a:bodyPr/>
          <a:lstStyle/>
          <a:p>
            <a:fld id="{3943E48E-245C-419A-A1ED-FC650A18F571}" type="datetimeFigureOut">
              <a:rPr lang="fr-FR" smtClean="0"/>
              <a:t>01/07/2026</a:t>
            </a:fld>
            <a:endParaRPr lang="fr-FR"/>
          </a:p>
        </p:txBody>
      </p:sp>
      <p:sp>
        <p:nvSpPr>
          <p:cNvPr id="3" name="Espace réservé du pied de page 2">
            <a:extLst>
              <a:ext uri="{FF2B5EF4-FFF2-40B4-BE49-F238E27FC236}">
                <a16:creationId xmlns:a16="http://schemas.microsoft.com/office/drawing/2014/main" id="{435A3B0D-6FFC-60D4-FA8E-F20841FB55D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BF6A6BB-D08F-4023-18C3-4CB6E5AEE4E8}"/>
              </a:ext>
            </a:extLst>
          </p:cNvPr>
          <p:cNvSpPr>
            <a:spLocks noGrp="1"/>
          </p:cNvSpPr>
          <p:nvPr>
            <p:ph type="sldNum" sz="quarter" idx="12"/>
          </p:nvPr>
        </p:nvSpPr>
        <p:spPr/>
        <p:txBody>
          <a:bodyPr/>
          <a:lstStyle/>
          <a:p>
            <a:fld id="{4E0FAC30-7A8D-4001-A1D2-49D6CA2867E5}" type="slidenum">
              <a:rPr lang="fr-FR" smtClean="0"/>
              <a:t>‹N°›</a:t>
            </a:fld>
            <a:endParaRPr lang="fr-FR"/>
          </a:p>
        </p:txBody>
      </p:sp>
    </p:spTree>
    <p:extLst>
      <p:ext uri="{BB962C8B-B14F-4D97-AF65-F5344CB8AC3E}">
        <p14:creationId xmlns:p14="http://schemas.microsoft.com/office/powerpoint/2010/main" val="3594086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881031-BE82-F115-B1FB-6F261B88181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0FDBD45-46C5-AF01-EEFF-55D101EFC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2D147B0-7C69-4DC7-4FB9-AF2F02F12B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E16D384-B1D3-2DF4-6A78-3028A0B8723C}"/>
              </a:ext>
            </a:extLst>
          </p:cNvPr>
          <p:cNvSpPr>
            <a:spLocks noGrp="1"/>
          </p:cNvSpPr>
          <p:nvPr>
            <p:ph type="dt" sz="half" idx="10"/>
          </p:nvPr>
        </p:nvSpPr>
        <p:spPr/>
        <p:txBody>
          <a:bodyPr/>
          <a:lstStyle/>
          <a:p>
            <a:fld id="{3943E48E-245C-419A-A1ED-FC650A18F571}" type="datetimeFigureOut">
              <a:rPr lang="fr-FR" smtClean="0"/>
              <a:t>01/07/2026</a:t>
            </a:fld>
            <a:endParaRPr lang="fr-FR"/>
          </a:p>
        </p:txBody>
      </p:sp>
      <p:sp>
        <p:nvSpPr>
          <p:cNvPr id="6" name="Espace réservé du pied de page 5">
            <a:extLst>
              <a:ext uri="{FF2B5EF4-FFF2-40B4-BE49-F238E27FC236}">
                <a16:creationId xmlns:a16="http://schemas.microsoft.com/office/drawing/2014/main" id="{43B357EB-7EB8-552C-18EF-D4AD21C5526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51BFCE1-CDC4-0740-D925-C5ADBD8EC196}"/>
              </a:ext>
            </a:extLst>
          </p:cNvPr>
          <p:cNvSpPr>
            <a:spLocks noGrp="1"/>
          </p:cNvSpPr>
          <p:nvPr>
            <p:ph type="sldNum" sz="quarter" idx="12"/>
          </p:nvPr>
        </p:nvSpPr>
        <p:spPr/>
        <p:txBody>
          <a:bodyPr/>
          <a:lstStyle/>
          <a:p>
            <a:fld id="{4E0FAC30-7A8D-4001-A1D2-49D6CA2867E5}" type="slidenum">
              <a:rPr lang="fr-FR" smtClean="0"/>
              <a:t>‹N°›</a:t>
            </a:fld>
            <a:endParaRPr lang="fr-FR"/>
          </a:p>
        </p:txBody>
      </p:sp>
    </p:spTree>
    <p:extLst>
      <p:ext uri="{BB962C8B-B14F-4D97-AF65-F5344CB8AC3E}">
        <p14:creationId xmlns:p14="http://schemas.microsoft.com/office/powerpoint/2010/main" val="3960648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8ED4F8-8686-E3B8-E10F-1465D2416A8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0D274F1-C90E-4C87-0793-7B85940C4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8FEF2D4-BAC0-6A38-8ABD-DA71745DF5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7CF98F9-EA48-0B1A-E37A-444A47B82641}"/>
              </a:ext>
            </a:extLst>
          </p:cNvPr>
          <p:cNvSpPr>
            <a:spLocks noGrp="1"/>
          </p:cNvSpPr>
          <p:nvPr>
            <p:ph type="dt" sz="half" idx="10"/>
          </p:nvPr>
        </p:nvSpPr>
        <p:spPr/>
        <p:txBody>
          <a:bodyPr/>
          <a:lstStyle/>
          <a:p>
            <a:fld id="{3943E48E-245C-419A-A1ED-FC650A18F571}" type="datetimeFigureOut">
              <a:rPr lang="fr-FR" smtClean="0"/>
              <a:t>01/07/2026</a:t>
            </a:fld>
            <a:endParaRPr lang="fr-FR"/>
          </a:p>
        </p:txBody>
      </p:sp>
      <p:sp>
        <p:nvSpPr>
          <p:cNvPr id="6" name="Espace réservé du pied de page 5">
            <a:extLst>
              <a:ext uri="{FF2B5EF4-FFF2-40B4-BE49-F238E27FC236}">
                <a16:creationId xmlns:a16="http://schemas.microsoft.com/office/drawing/2014/main" id="{3365ABBF-141F-CDFD-180A-118D50A015C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996CAAD-62B6-784C-F74B-8868E692AB60}"/>
              </a:ext>
            </a:extLst>
          </p:cNvPr>
          <p:cNvSpPr>
            <a:spLocks noGrp="1"/>
          </p:cNvSpPr>
          <p:nvPr>
            <p:ph type="sldNum" sz="quarter" idx="12"/>
          </p:nvPr>
        </p:nvSpPr>
        <p:spPr/>
        <p:txBody>
          <a:bodyPr/>
          <a:lstStyle/>
          <a:p>
            <a:fld id="{4E0FAC30-7A8D-4001-A1D2-49D6CA2867E5}" type="slidenum">
              <a:rPr lang="fr-FR" smtClean="0"/>
              <a:t>‹N°›</a:t>
            </a:fld>
            <a:endParaRPr lang="fr-FR"/>
          </a:p>
        </p:txBody>
      </p:sp>
    </p:spTree>
    <p:extLst>
      <p:ext uri="{BB962C8B-B14F-4D97-AF65-F5344CB8AC3E}">
        <p14:creationId xmlns:p14="http://schemas.microsoft.com/office/powerpoint/2010/main" val="3778287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9B20792-AA74-D870-BD16-1D88B4C0CD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031F533-6B46-62ED-3735-1E9A9DED25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3E6D6CB-FB26-90FA-9E5F-4587D616A8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43E48E-245C-419A-A1ED-FC650A18F571}" type="datetimeFigureOut">
              <a:rPr lang="fr-FR" smtClean="0"/>
              <a:t>01/07/2026</a:t>
            </a:fld>
            <a:endParaRPr lang="fr-FR"/>
          </a:p>
        </p:txBody>
      </p:sp>
      <p:sp>
        <p:nvSpPr>
          <p:cNvPr id="5" name="Espace réservé du pied de page 4">
            <a:extLst>
              <a:ext uri="{FF2B5EF4-FFF2-40B4-BE49-F238E27FC236}">
                <a16:creationId xmlns:a16="http://schemas.microsoft.com/office/drawing/2014/main" id="{1BED6C82-D3CF-67A4-13E0-3F55CA1B87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48E588B-B7BC-B48A-2E77-2D7A2A1E79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0FAC30-7A8D-4001-A1D2-49D6CA2867E5}" type="slidenum">
              <a:rPr lang="fr-FR" smtClean="0"/>
              <a:t>‹N°›</a:t>
            </a:fld>
            <a:endParaRPr lang="fr-FR"/>
          </a:p>
        </p:txBody>
      </p:sp>
    </p:spTree>
    <p:extLst>
      <p:ext uri="{BB962C8B-B14F-4D97-AF65-F5344CB8AC3E}">
        <p14:creationId xmlns:p14="http://schemas.microsoft.com/office/powerpoint/2010/main" val="3739183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emf"/><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47.jpg"/><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40650" t="25933" r="17864" b="31132"/>
          <a:stretch/>
        </p:blipFill>
        <p:spPr>
          <a:xfrm>
            <a:off x="10119919" y="3892668"/>
            <a:ext cx="2072081" cy="294453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31591"/>
            <a:ext cx="2725271" cy="189740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re 1"/>
          <p:cNvSpPr>
            <a:spLocks noGrp="1"/>
          </p:cNvSpPr>
          <p:nvPr>
            <p:ph type="ctrTitle"/>
          </p:nvPr>
        </p:nvSpPr>
        <p:spPr>
          <a:xfrm>
            <a:off x="2046914" y="2556369"/>
            <a:ext cx="8677013" cy="2255127"/>
          </a:xfrm>
          <a:ln>
            <a:solidFill>
              <a:schemeClr val="tx1"/>
            </a:solidFill>
          </a:ln>
        </p:spPr>
        <p:txBody>
          <a:bodyPr>
            <a:normAutofit fontScale="90000"/>
          </a:bodyPr>
          <a:lstStyle/>
          <a:p>
            <a:r>
              <a:rPr lang="en-US" sz="4400" dirty="0"/>
              <a:t>Comparative study of rehabilitation </a:t>
            </a:r>
            <a:br>
              <a:rPr lang="en-US" sz="4400" dirty="0"/>
            </a:br>
            <a:r>
              <a:rPr lang="en-US" sz="4400" dirty="0"/>
              <a:t>after </a:t>
            </a:r>
            <a:r>
              <a:rPr lang="en-US" sz="4400" dirty="0" err="1"/>
              <a:t>trapeziectomy</a:t>
            </a:r>
            <a:r>
              <a:rPr lang="en-US" sz="4400" dirty="0"/>
              <a:t> and MAIA prosthesis</a:t>
            </a:r>
            <a:br>
              <a:rPr lang="en-US" dirty="0"/>
            </a:br>
            <a:endParaRPr lang="fr-FR" dirty="0"/>
          </a:p>
        </p:txBody>
      </p:sp>
      <p:sp>
        <p:nvSpPr>
          <p:cNvPr id="3" name="Sous-titre 2"/>
          <p:cNvSpPr>
            <a:spLocks noGrp="1"/>
          </p:cNvSpPr>
          <p:nvPr>
            <p:ph type="subTitle" idx="1"/>
          </p:nvPr>
        </p:nvSpPr>
        <p:spPr>
          <a:xfrm>
            <a:off x="-1919417" y="5364936"/>
            <a:ext cx="9144000" cy="1655762"/>
          </a:xfrm>
        </p:spPr>
        <p:txBody>
          <a:bodyPr/>
          <a:lstStyle/>
          <a:p>
            <a:r>
              <a:rPr lang="fr-FR" dirty="0"/>
              <a:t>Michel Boutan, 40990 MEES</a:t>
            </a:r>
          </a:p>
        </p:txBody>
      </p:sp>
      <p:pic>
        <p:nvPicPr>
          <p:cNvPr id="6" name="Image 5">
            <a:extLst>
              <a:ext uri="{FF2B5EF4-FFF2-40B4-BE49-F238E27FC236}">
                <a16:creationId xmlns:a16="http://schemas.microsoft.com/office/drawing/2014/main" id="{99E26752-4307-4173-80C7-A51FD242AD38}"/>
              </a:ext>
            </a:extLst>
          </p:cNvPr>
          <p:cNvPicPr>
            <a:picLocks noChangeAspect="1"/>
          </p:cNvPicPr>
          <p:nvPr/>
        </p:nvPicPr>
        <p:blipFill>
          <a:blip r:embed="rId4"/>
          <a:stretch>
            <a:fillRect/>
          </a:stretch>
        </p:blipFill>
        <p:spPr>
          <a:xfrm>
            <a:off x="4882393" y="5364936"/>
            <a:ext cx="2575420" cy="826471"/>
          </a:xfrm>
          <a:prstGeom prst="rect">
            <a:avLst/>
          </a:prstGeom>
        </p:spPr>
      </p:pic>
    </p:spTree>
    <p:extLst>
      <p:ext uri="{BB962C8B-B14F-4D97-AF65-F5344CB8AC3E}">
        <p14:creationId xmlns:p14="http://schemas.microsoft.com/office/powerpoint/2010/main" val="1460939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D3F767-AFAD-1A13-648F-11A0B676391C}"/>
              </a:ext>
            </a:extLst>
          </p:cNvPr>
          <p:cNvSpPr>
            <a:spLocks noGrp="1"/>
          </p:cNvSpPr>
          <p:nvPr>
            <p:ph type="title"/>
          </p:nvPr>
        </p:nvSpPr>
        <p:spPr>
          <a:xfrm>
            <a:off x="161365" y="1615889"/>
            <a:ext cx="4437529" cy="2866599"/>
          </a:xfrm>
        </p:spPr>
        <p:txBody>
          <a:bodyPr>
            <a:normAutofit/>
          </a:bodyPr>
          <a:lstStyle/>
          <a:p>
            <a:r>
              <a:rPr lang="fr-FR" sz="3200" dirty="0"/>
              <a:t>Orthèse post opératoire et délais d’immobilisation</a:t>
            </a:r>
          </a:p>
        </p:txBody>
      </p:sp>
      <p:sp>
        <p:nvSpPr>
          <p:cNvPr id="3" name="Espace réservé du contenu 2">
            <a:extLst>
              <a:ext uri="{FF2B5EF4-FFF2-40B4-BE49-F238E27FC236}">
                <a16:creationId xmlns:a16="http://schemas.microsoft.com/office/drawing/2014/main" id="{98B8A74A-4FC0-F73C-A8F1-6E8022CC8696}"/>
              </a:ext>
            </a:extLst>
          </p:cNvPr>
          <p:cNvSpPr>
            <a:spLocks noGrp="1"/>
          </p:cNvSpPr>
          <p:nvPr>
            <p:ph idx="1"/>
          </p:nvPr>
        </p:nvSpPr>
        <p:spPr>
          <a:xfrm>
            <a:off x="4824609" y="1690304"/>
            <a:ext cx="6401231" cy="2982604"/>
          </a:xfrm>
        </p:spPr>
        <p:txBody>
          <a:bodyPr/>
          <a:lstStyle/>
          <a:p>
            <a:r>
              <a:rPr lang="fr-FR" dirty="0"/>
              <a:t>Limitation du risque de luxation post op</a:t>
            </a:r>
          </a:p>
          <a:p>
            <a:r>
              <a:rPr lang="fr-FR" dirty="0"/>
              <a:t>Longue/Courte</a:t>
            </a:r>
          </a:p>
          <a:p>
            <a:r>
              <a:rPr lang="fr-FR" dirty="0"/>
              <a:t>Protocole de port  ( 8j - 15j – 1mois)</a:t>
            </a:r>
          </a:p>
        </p:txBody>
      </p:sp>
      <p:sp>
        <p:nvSpPr>
          <p:cNvPr id="10" name="Espace réservé du numéro de diapositive 9">
            <a:extLst>
              <a:ext uri="{FF2B5EF4-FFF2-40B4-BE49-F238E27FC236}">
                <a16:creationId xmlns:a16="http://schemas.microsoft.com/office/drawing/2014/main" id="{9CC803F9-F121-0F3D-9F8F-C758BD3CE79E}"/>
              </a:ext>
            </a:extLst>
          </p:cNvPr>
          <p:cNvSpPr>
            <a:spLocks noGrp="1"/>
          </p:cNvSpPr>
          <p:nvPr>
            <p:ph type="sldNum" sz="quarter" idx="4"/>
          </p:nvPr>
        </p:nvSpPr>
        <p:spPr/>
        <p:txBody>
          <a:bodyPr/>
          <a:lstStyle/>
          <a:p>
            <a:pPr rtl="0"/>
            <a:fld id="{AE208ADF-3ADD-483D-A721-14E3EEE2C135}" type="slidenum">
              <a:rPr lang="fr-FR" noProof="0" smtClean="0"/>
              <a:pPr rtl="0"/>
              <a:t>10</a:t>
            </a:fld>
            <a:endParaRPr lang="fr-FR" noProof="0" dirty="0"/>
          </a:p>
        </p:txBody>
      </p:sp>
      <p:pic>
        <p:nvPicPr>
          <p:cNvPr id="12" name="Image 11">
            <a:extLst>
              <a:ext uri="{FF2B5EF4-FFF2-40B4-BE49-F238E27FC236}">
                <a16:creationId xmlns:a16="http://schemas.microsoft.com/office/drawing/2014/main" id="{D412DF92-6A31-7F52-94DB-14ED89212713}"/>
              </a:ext>
            </a:extLst>
          </p:cNvPr>
          <p:cNvPicPr>
            <a:picLocks noChangeAspect="1"/>
          </p:cNvPicPr>
          <p:nvPr/>
        </p:nvPicPr>
        <p:blipFill rotWithShape="1">
          <a:blip r:embed="rId3"/>
          <a:srcRect t="9960" b="3503"/>
          <a:stretch/>
        </p:blipFill>
        <p:spPr>
          <a:xfrm>
            <a:off x="2827369" y="4403967"/>
            <a:ext cx="6235699" cy="2317508"/>
          </a:xfrm>
          <a:prstGeom prst="rect">
            <a:avLst/>
          </a:prstGeom>
        </p:spPr>
      </p:pic>
      <p:sp>
        <p:nvSpPr>
          <p:cNvPr id="4" name="ZoneTexte 3">
            <a:extLst>
              <a:ext uri="{FF2B5EF4-FFF2-40B4-BE49-F238E27FC236}">
                <a16:creationId xmlns:a16="http://schemas.microsoft.com/office/drawing/2014/main" id="{DE0B4279-1516-07B9-0B7B-D16C8EB73E9B}"/>
              </a:ext>
            </a:extLst>
          </p:cNvPr>
          <p:cNvSpPr txBox="1"/>
          <p:nvPr/>
        </p:nvSpPr>
        <p:spPr>
          <a:xfrm>
            <a:off x="9089205" y="5833130"/>
            <a:ext cx="3102795" cy="523220"/>
          </a:xfrm>
          <a:prstGeom prst="rect">
            <a:avLst/>
          </a:prstGeom>
          <a:noFill/>
        </p:spPr>
        <p:txBody>
          <a:bodyPr wrap="square" rtlCol="0">
            <a:spAutoFit/>
          </a:bodyPr>
          <a:lstStyle/>
          <a:p>
            <a:r>
              <a:rPr lang="fr-FR" sz="2800" dirty="0"/>
              <a:t>Position de fonction</a:t>
            </a:r>
          </a:p>
        </p:txBody>
      </p:sp>
    </p:spTree>
    <p:extLst>
      <p:ext uri="{BB962C8B-B14F-4D97-AF65-F5344CB8AC3E}">
        <p14:creationId xmlns:p14="http://schemas.microsoft.com/office/powerpoint/2010/main" val="1104509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4600" y="1369172"/>
            <a:ext cx="10515600" cy="1325563"/>
          </a:xfrm>
        </p:spPr>
        <p:txBody>
          <a:bodyPr/>
          <a:lstStyle/>
          <a:p>
            <a:r>
              <a:rPr lang="fr-FR" dirty="0"/>
              <a:t>Post </a:t>
            </a:r>
            <a:r>
              <a:rPr lang="fr-FR" dirty="0" err="1"/>
              <a:t>operative</a:t>
            </a:r>
            <a:r>
              <a:rPr lang="fr-FR" dirty="0"/>
              <a:t> </a:t>
            </a:r>
            <a:r>
              <a:rPr lang="fr-FR" dirty="0" err="1"/>
              <a:t>protocols</a:t>
            </a:r>
            <a:endParaRPr lang="fr-FR" dirty="0"/>
          </a:p>
        </p:txBody>
      </p:sp>
      <p:sp>
        <p:nvSpPr>
          <p:cNvPr id="3" name="Espace réservé du contenu 2"/>
          <p:cNvSpPr>
            <a:spLocks noGrp="1"/>
          </p:cNvSpPr>
          <p:nvPr>
            <p:ph idx="1"/>
          </p:nvPr>
        </p:nvSpPr>
        <p:spPr>
          <a:xfrm>
            <a:off x="1057531" y="2416829"/>
            <a:ext cx="3247768" cy="4351338"/>
          </a:xfrm>
          <a:ln>
            <a:solidFill>
              <a:schemeClr val="tx1"/>
            </a:solidFill>
          </a:ln>
        </p:spPr>
        <p:txBody>
          <a:bodyPr>
            <a:normAutofit fontScale="85000" lnSpcReduction="20000"/>
          </a:bodyPr>
          <a:lstStyle/>
          <a:p>
            <a:r>
              <a:rPr lang="fr-FR" dirty="0" err="1"/>
              <a:t>Trapeziectomy</a:t>
            </a:r>
            <a:endParaRPr lang="fr-FR" dirty="0"/>
          </a:p>
          <a:p>
            <a:pPr>
              <a:lnSpc>
                <a:spcPct val="110000"/>
              </a:lnSpc>
              <a:buClr>
                <a:srgbClr val="6B8EFF"/>
              </a:buClr>
              <a:buSzPct val="80000"/>
              <a:buFont typeface="Wingdings" pitchFamily="2" charset="2"/>
              <a:buChar char="Ø"/>
              <a:defRPr/>
            </a:pPr>
            <a:r>
              <a:rPr lang="fr-FR" dirty="0"/>
              <a:t> </a:t>
            </a:r>
            <a:r>
              <a:rPr lang="fr-FR" dirty="0" err="1">
                <a:latin typeface="Clearly Gothic" pitchFamily="2" charset="0"/>
              </a:rPr>
              <a:t>ligamentoplasty</a:t>
            </a:r>
            <a:r>
              <a:rPr lang="fr-FR" dirty="0">
                <a:latin typeface="Clearly Gothic" pitchFamily="2" charset="0"/>
              </a:rPr>
              <a:t> protection</a:t>
            </a:r>
          </a:p>
          <a:p>
            <a:pPr>
              <a:lnSpc>
                <a:spcPct val="110000"/>
              </a:lnSpc>
              <a:buClr>
                <a:srgbClr val="6B8EFF"/>
              </a:buClr>
              <a:buSzPct val="80000"/>
              <a:buFont typeface="Wingdings" pitchFamily="2" charset="2"/>
              <a:buChar char="Ø"/>
              <a:defRPr/>
            </a:pPr>
            <a:r>
              <a:rPr lang="fr-FR" dirty="0">
                <a:latin typeface="Clearly Gothic" pitchFamily="2" charset="0"/>
              </a:rPr>
              <a:t> Stabilisation ++ (OP – 1</a:t>
            </a:r>
            <a:r>
              <a:rPr lang="fr-FR" baseline="30000" dirty="0">
                <a:latin typeface="Clearly Gothic" pitchFamily="2" charset="0"/>
              </a:rPr>
              <a:t>er</a:t>
            </a:r>
            <a:r>
              <a:rPr lang="fr-FR" dirty="0">
                <a:latin typeface="Clearly Gothic" pitchFamily="2" charset="0"/>
              </a:rPr>
              <a:t> IOD) </a:t>
            </a:r>
          </a:p>
          <a:p>
            <a:pPr algn="ctr">
              <a:lnSpc>
                <a:spcPct val="110000"/>
              </a:lnSpc>
              <a:buClr>
                <a:srgbClr val="6B8EFF"/>
              </a:buClr>
              <a:buSzPct val="80000"/>
              <a:buNone/>
              <a:defRPr/>
            </a:pPr>
            <a:r>
              <a:rPr lang="fr-FR" dirty="0">
                <a:latin typeface="Clearly Gothic" pitchFamily="2" charset="0"/>
              </a:rPr>
              <a:t>  (</a:t>
            </a:r>
            <a:r>
              <a:rPr lang="fr-FR" b="1" i="1" dirty="0">
                <a:latin typeface="Clearly Gothic" pitchFamily="2" charset="0"/>
              </a:rPr>
              <a:t>neutral position)</a:t>
            </a:r>
          </a:p>
          <a:p>
            <a:pPr>
              <a:lnSpc>
                <a:spcPct val="110000"/>
              </a:lnSpc>
              <a:buClr>
                <a:srgbClr val="6B8EFF"/>
              </a:buClr>
              <a:buSzPct val="80000"/>
              <a:buFont typeface="Wingdings" pitchFamily="2" charset="2"/>
              <a:buChar char="Ø"/>
              <a:defRPr/>
            </a:pPr>
            <a:r>
              <a:rPr lang="fr-FR" dirty="0">
                <a:latin typeface="Clearly Gothic" pitchFamily="2" charset="0"/>
              </a:rPr>
              <a:t> Composante </a:t>
            </a:r>
            <a:r>
              <a:rPr lang="fr-FR" dirty="0" err="1">
                <a:latin typeface="Clearly Gothic" pitchFamily="2" charset="0"/>
              </a:rPr>
              <a:t>décoaptatrice</a:t>
            </a:r>
            <a:r>
              <a:rPr lang="fr-FR" dirty="0">
                <a:latin typeface="Clearly Gothic" pitchFamily="2" charset="0"/>
              </a:rPr>
              <a:t> du 1</a:t>
            </a:r>
            <a:r>
              <a:rPr lang="fr-FR" baseline="30000" dirty="0">
                <a:latin typeface="Clearly Gothic" pitchFamily="2" charset="0"/>
              </a:rPr>
              <a:t>er</a:t>
            </a:r>
            <a:r>
              <a:rPr lang="fr-FR" dirty="0">
                <a:latin typeface="Clearly Gothic" pitchFamily="2" charset="0"/>
              </a:rPr>
              <a:t> IOD     </a:t>
            </a:r>
          </a:p>
          <a:p>
            <a:pPr>
              <a:lnSpc>
                <a:spcPct val="110000"/>
              </a:lnSpc>
              <a:buClr>
                <a:srgbClr val="6B8EFF"/>
              </a:buClr>
              <a:buSzPct val="80000"/>
              <a:buNone/>
              <a:defRPr/>
            </a:pPr>
            <a:r>
              <a:rPr lang="fr-FR" dirty="0">
                <a:latin typeface="Clearly Gothic" pitchFamily="2" charset="0"/>
              </a:rPr>
              <a:t>        (lutter contre la perte de longueur)</a:t>
            </a:r>
            <a:endParaRPr lang="fr-FR" sz="2000" dirty="0">
              <a:latin typeface="Clearly Gothic" pitchFamily="2" charset="0"/>
            </a:endParaRPr>
          </a:p>
          <a:p>
            <a:endParaRPr lang="fr-FR" dirty="0"/>
          </a:p>
        </p:txBody>
      </p:sp>
      <p:sp>
        <p:nvSpPr>
          <p:cNvPr id="5" name="Espace réservé du contenu 2"/>
          <p:cNvSpPr txBox="1">
            <a:spLocks/>
          </p:cNvSpPr>
          <p:nvPr/>
        </p:nvSpPr>
        <p:spPr>
          <a:xfrm>
            <a:off x="6262819" y="2416829"/>
            <a:ext cx="3247768"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t>Prosthesis</a:t>
            </a:r>
            <a:endParaRPr lang="fr-FR" dirty="0"/>
          </a:p>
          <a:p>
            <a:pPr>
              <a:lnSpc>
                <a:spcPct val="110000"/>
              </a:lnSpc>
              <a:buClr>
                <a:srgbClr val="6B8EFF"/>
              </a:buClr>
              <a:buSzPct val="80000"/>
              <a:buFont typeface="Wingdings" pitchFamily="2" charset="2"/>
              <a:buChar char="Ø"/>
              <a:defRPr/>
            </a:pPr>
            <a:r>
              <a:rPr lang="fr-FR" dirty="0"/>
              <a:t> </a:t>
            </a:r>
            <a:r>
              <a:rPr lang="fr-FR" dirty="0" err="1">
                <a:latin typeface="Clearly Gothic" pitchFamily="2" charset="0"/>
              </a:rPr>
              <a:t>Early</a:t>
            </a:r>
            <a:r>
              <a:rPr lang="fr-FR" dirty="0">
                <a:latin typeface="Clearly Gothic" pitchFamily="2" charset="0"/>
              </a:rPr>
              <a:t> </a:t>
            </a:r>
            <a:r>
              <a:rPr lang="fr-FR" dirty="0" err="1">
                <a:latin typeface="Clearly Gothic" pitchFamily="2" charset="0"/>
              </a:rPr>
              <a:t>mobilization</a:t>
            </a:r>
            <a:endParaRPr lang="fr-FR" dirty="0">
              <a:latin typeface="Clearly Gothic" pitchFamily="2" charset="0"/>
            </a:endParaRPr>
          </a:p>
          <a:p>
            <a:pPr>
              <a:lnSpc>
                <a:spcPct val="110000"/>
              </a:lnSpc>
              <a:buClr>
                <a:srgbClr val="6B8EFF"/>
              </a:buClr>
              <a:buSzPct val="80000"/>
              <a:buFont typeface="Wingdings" pitchFamily="2" charset="2"/>
              <a:buChar char="Ø"/>
              <a:defRPr/>
            </a:pPr>
            <a:r>
              <a:rPr lang="fr-FR" dirty="0">
                <a:latin typeface="Clearly Gothic" pitchFamily="2" charset="0"/>
              </a:rPr>
              <a:t> Stabilisation ++ (OP – 1</a:t>
            </a:r>
            <a:r>
              <a:rPr lang="fr-FR" baseline="30000" dirty="0">
                <a:latin typeface="Clearly Gothic" pitchFamily="2" charset="0"/>
              </a:rPr>
              <a:t>st</a:t>
            </a:r>
            <a:r>
              <a:rPr lang="fr-FR" dirty="0">
                <a:latin typeface="Clearly Gothic" pitchFamily="2" charset="0"/>
              </a:rPr>
              <a:t> DIO couple ) </a:t>
            </a:r>
          </a:p>
          <a:p>
            <a:pPr algn="ctr">
              <a:lnSpc>
                <a:spcPct val="110000"/>
              </a:lnSpc>
              <a:buClr>
                <a:srgbClr val="6B8EFF"/>
              </a:buClr>
              <a:buSzPct val="80000"/>
              <a:buNone/>
              <a:defRPr/>
            </a:pPr>
            <a:r>
              <a:rPr lang="fr-FR" dirty="0">
                <a:latin typeface="Clearly Gothic" pitchFamily="2" charset="0"/>
              </a:rPr>
              <a:t>  (</a:t>
            </a:r>
            <a:r>
              <a:rPr lang="fr-FR" b="1" i="1" dirty="0" err="1">
                <a:latin typeface="Clearly Gothic" pitchFamily="2" charset="0"/>
              </a:rPr>
              <a:t>neutral</a:t>
            </a:r>
            <a:r>
              <a:rPr lang="fr-FR" b="1" i="1" dirty="0">
                <a:latin typeface="Clearly Gothic" pitchFamily="2" charset="0"/>
              </a:rPr>
              <a:t> position)</a:t>
            </a:r>
          </a:p>
          <a:p>
            <a:pPr>
              <a:lnSpc>
                <a:spcPct val="110000"/>
              </a:lnSpc>
              <a:buClr>
                <a:srgbClr val="6B8EFF"/>
              </a:buClr>
              <a:buSzPct val="80000"/>
              <a:buFont typeface="Wingdings" pitchFamily="2" charset="2"/>
              <a:buChar char="Ø"/>
              <a:defRPr/>
            </a:pPr>
            <a:r>
              <a:rPr lang="fr-FR" dirty="0">
                <a:latin typeface="Clearly Gothic" pitchFamily="2" charset="0"/>
              </a:rPr>
              <a:t>  Progressive </a:t>
            </a:r>
            <a:r>
              <a:rPr lang="fr-FR" dirty="0" err="1">
                <a:latin typeface="Clearly Gothic" pitchFamily="2" charset="0"/>
              </a:rPr>
              <a:t>loading</a:t>
            </a:r>
            <a:endParaRPr lang="fr-FR" sz="2000" dirty="0">
              <a:latin typeface="Clearly Gothic" pitchFamily="2" charset="0"/>
            </a:endParaRPr>
          </a:p>
          <a:p>
            <a:endParaRPr lang="fr-FR" dirty="0"/>
          </a:p>
        </p:txBody>
      </p:sp>
    </p:spTree>
    <p:extLst>
      <p:ext uri="{BB962C8B-B14F-4D97-AF65-F5344CB8AC3E}">
        <p14:creationId xmlns:p14="http://schemas.microsoft.com/office/powerpoint/2010/main" val="3772653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2012" y="1772584"/>
            <a:ext cx="10515600" cy="1325563"/>
          </a:xfrm>
        </p:spPr>
        <p:txBody>
          <a:bodyPr/>
          <a:lstStyle/>
          <a:p>
            <a:r>
              <a:rPr lang="fr-FR" dirty="0"/>
              <a:t>3 Phases</a:t>
            </a:r>
          </a:p>
        </p:txBody>
      </p:sp>
      <p:sp>
        <p:nvSpPr>
          <p:cNvPr id="3" name="Espace réservé du contenu 2"/>
          <p:cNvSpPr>
            <a:spLocks noGrp="1"/>
          </p:cNvSpPr>
          <p:nvPr>
            <p:ph idx="1"/>
          </p:nvPr>
        </p:nvSpPr>
        <p:spPr>
          <a:xfrm>
            <a:off x="739588" y="2892425"/>
            <a:ext cx="7364506" cy="4351338"/>
          </a:xfrm>
        </p:spPr>
        <p:txBody>
          <a:bodyPr/>
          <a:lstStyle/>
          <a:p>
            <a:r>
              <a:rPr lang="fr-FR" dirty="0"/>
              <a:t>J0J21, </a:t>
            </a:r>
            <a:r>
              <a:rPr lang="fr-FR" dirty="0" err="1"/>
              <a:t>immobilization</a:t>
            </a:r>
            <a:r>
              <a:rPr lang="fr-FR" dirty="0"/>
              <a:t> phase: information, protection, </a:t>
            </a:r>
            <a:r>
              <a:rPr lang="fr-FR" dirty="0" err="1"/>
              <a:t>trophicity</a:t>
            </a:r>
            <a:r>
              <a:rPr lang="fr-FR" dirty="0"/>
              <a:t>, free joints, self </a:t>
            </a:r>
            <a:r>
              <a:rPr lang="fr-FR" dirty="0" err="1"/>
              <a:t>rehabilitation</a:t>
            </a:r>
            <a:endParaRPr lang="fr-FR" dirty="0"/>
          </a:p>
          <a:p>
            <a:r>
              <a:rPr lang="fr-FR" dirty="0"/>
              <a:t>J21J60, </a:t>
            </a:r>
            <a:r>
              <a:rPr lang="fr-FR" dirty="0" err="1"/>
              <a:t>unloaded</a:t>
            </a:r>
            <a:r>
              <a:rPr lang="fr-FR" dirty="0"/>
              <a:t> phase: </a:t>
            </a:r>
            <a:r>
              <a:rPr lang="fr-FR" dirty="0" err="1"/>
              <a:t>scar</a:t>
            </a:r>
            <a:r>
              <a:rPr lang="fr-FR" dirty="0"/>
              <a:t> </a:t>
            </a:r>
            <a:r>
              <a:rPr lang="fr-FR" dirty="0" err="1"/>
              <a:t>treatment</a:t>
            </a:r>
            <a:r>
              <a:rPr lang="fr-FR" dirty="0"/>
              <a:t>, </a:t>
            </a:r>
            <a:r>
              <a:rPr lang="fr-FR" dirty="0" err="1"/>
              <a:t>mobility</a:t>
            </a:r>
            <a:r>
              <a:rPr lang="fr-FR" dirty="0"/>
              <a:t>, </a:t>
            </a:r>
            <a:r>
              <a:rPr lang="fr-FR" dirty="0" err="1"/>
              <a:t>stability</a:t>
            </a:r>
            <a:r>
              <a:rPr lang="fr-FR" dirty="0"/>
              <a:t>, </a:t>
            </a:r>
            <a:r>
              <a:rPr lang="fr-FR" dirty="0" err="1"/>
              <a:t>muscular</a:t>
            </a:r>
            <a:r>
              <a:rPr lang="fr-FR" dirty="0"/>
              <a:t> balance, </a:t>
            </a:r>
            <a:r>
              <a:rPr lang="fr-FR" dirty="0" err="1"/>
              <a:t>functional</a:t>
            </a:r>
            <a:r>
              <a:rPr lang="fr-FR" dirty="0"/>
              <a:t> </a:t>
            </a:r>
            <a:r>
              <a:rPr lang="fr-FR" dirty="0" err="1"/>
              <a:t>activities</a:t>
            </a:r>
            <a:endParaRPr lang="fr-FR" dirty="0"/>
          </a:p>
          <a:p>
            <a:r>
              <a:rPr lang="fr-FR" dirty="0"/>
              <a:t>J60J90, </a:t>
            </a:r>
            <a:r>
              <a:rPr lang="fr-FR" dirty="0" err="1"/>
              <a:t>healing</a:t>
            </a:r>
            <a:r>
              <a:rPr lang="fr-FR" dirty="0"/>
              <a:t> phase: global re-</a:t>
            </a:r>
            <a:r>
              <a:rPr lang="fr-FR" dirty="0" err="1"/>
              <a:t>inforcement</a:t>
            </a:r>
            <a:r>
              <a:rPr lang="fr-FR" dirty="0"/>
              <a:t>, </a:t>
            </a:r>
            <a:r>
              <a:rPr lang="fr-FR" dirty="0" err="1"/>
              <a:t>functional</a:t>
            </a:r>
            <a:r>
              <a:rPr lang="fr-FR" dirty="0"/>
              <a:t> </a:t>
            </a:r>
            <a:r>
              <a:rPr lang="fr-FR" dirty="0" err="1"/>
              <a:t>efficiency</a:t>
            </a:r>
            <a:endParaRPr lang="fr-FR" dirty="0"/>
          </a:p>
        </p:txBody>
      </p:sp>
    </p:spTree>
    <p:extLst>
      <p:ext uri="{BB962C8B-B14F-4D97-AF65-F5344CB8AC3E}">
        <p14:creationId xmlns:p14="http://schemas.microsoft.com/office/powerpoint/2010/main" val="1561474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2696" y="2031433"/>
            <a:ext cx="8507288" cy="1143000"/>
          </a:xfrm>
        </p:spPr>
        <p:txBody>
          <a:bodyPr>
            <a:normAutofit/>
          </a:bodyPr>
          <a:lstStyle/>
          <a:p>
            <a:r>
              <a:rPr lang="fr-FR" dirty="0" err="1"/>
              <a:t>Trophicity</a:t>
            </a:r>
            <a:endParaRPr lang="fr-FR" dirty="0"/>
          </a:p>
        </p:txBody>
      </p:sp>
      <p:sp>
        <p:nvSpPr>
          <p:cNvPr id="3" name="Espace réservé du contenu 2"/>
          <p:cNvSpPr>
            <a:spLocks noGrp="1"/>
          </p:cNvSpPr>
          <p:nvPr>
            <p:ph idx="1"/>
          </p:nvPr>
        </p:nvSpPr>
        <p:spPr>
          <a:xfrm>
            <a:off x="682696" y="3174433"/>
            <a:ext cx="10515600" cy="1043081"/>
          </a:xfrm>
        </p:spPr>
        <p:txBody>
          <a:bodyPr/>
          <a:lstStyle/>
          <a:p>
            <a:r>
              <a:rPr lang="fr-FR" dirty="0" err="1"/>
              <a:t>Œdema</a:t>
            </a:r>
            <a:r>
              <a:rPr lang="fr-FR" dirty="0"/>
              <a:t>: </a:t>
            </a:r>
            <a:r>
              <a:rPr lang="fr-FR" dirty="0" err="1"/>
              <a:t>elevation</a:t>
            </a:r>
            <a:r>
              <a:rPr lang="fr-FR" dirty="0"/>
              <a:t>, </a:t>
            </a:r>
            <a:r>
              <a:rPr lang="fr-FR" dirty="0" err="1"/>
              <a:t>cryo</a:t>
            </a:r>
            <a:r>
              <a:rPr lang="fr-FR" dirty="0"/>
              <a:t>, drainage, alternative bath </a:t>
            </a:r>
          </a:p>
          <a:p>
            <a:r>
              <a:rPr lang="fr-FR" dirty="0" err="1"/>
              <a:t>Scar</a:t>
            </a:r>
            <a:r>
              <a:rPr lang="fr-FR" dirty="0"/>
              <a:t> </a:t>
            </a:r>
            <a:r>
              <a:rPr lang="fr-FR" dirty="0" err="1"/>
              <a:t>treatment</a:t>
            </a:r>
            <a:r>
              <a:rPr lang="fr-FR" dirty="0"/>
              <a:t>: </a:t>
            </a:r>
            <a:r>
              <a:rPr lang="fr-FR" dirty="0" err="1"/>
              <a:t>softening</a:t>
            </a:r>
            <a:r>
              <a:rPr lang="fr-FR" dirty="0"/>
              <a:t>, </a:t>
            </a:r>
            <a:r>
              <a:rPr lang="fr-FR" dirty="0" err="1"/>
              <a:t>désenzitisation</a:t>
            </a:r>
            <a:r>
              <a:rPr lang="fr-FR" dirty="0"/>
              <a:t> </a:t>
            </a:r>
          </a:p>
          <a:p>
            <a:endParaRPr lang="fr-FR" dirty="0"/>
          </a:p>
        </p:txBody>
      </p:sp>
      <p:pic>
        <p:nvPicPr>
          <p:cNvPr id="4" name="Picture 13" descr="Cicatrice 1 découpé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989" y="4439762"/>
            <a:ext cx="2273365" cy="1982058"/>
          </a:xfrm>
          <a:prstGeom prst="rect">
            <a:avLst/>
          </a:prstGeom>
          <a:gradFill rotWithShape="0">
            <a:gsLst>
              <a:gs pos="0">
                <a:schemeClr val="bg1"/>
              </a:gs>
              <a:gs pos="100000">
                <a:schemeClr val="tx2"/>
              </a:gs>
            </a:gsLst>
            <a:path path="shape">
              <a:fillToRect l="50000" t="50000" r="50000" b="50000"/>
            </a:path>
          </a:gradFill>
          <a:ln w="38100">
            <a:noFill/>
            <a:miter lim="800000"/>
            <a:headEnd/>
            <a:tailEnd/>
          </a:ln>
        </p:spPr>
      </p:pic>
      <p:pic>
        <p:nvPicPr>
          <p:cNvPr id="5" name="Picture 5" descr="Cicatric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50206" y="4439762"/>
            <a:ext cx="2304729" cy="2002667"/>
          </a:xfrm>
          <a:prstGeom prst="rect">
            <a:avLst/>
          </a:prstGeom>
          <a:gradFill rotWithShape="0">
            <a:gsLst>
              <a:gs pos="0">
                <a:schemeClr val="bg1"/>
              </a:gs>
              <a:gs pos="100000">
                <a:schemeClr val="tx2"/>
              </a:gs>
            </a:gsLst>
            <a:path path="shape">
              <a:fillToRect l="50000" t="50000" r="50000" b="50000"/>
            </a:path>
          </a:gradFill>
          <a:ln w="38100">
            <a:noFill/>
            <a:miter lim="800000"/>
            <a:headEnd/>
            <a:tailEnd/>
          </a:ln>
        </p:spPr>
      </p:pic>
    </p:spTree>
    <p:extLst>
      <p:ext uri="{BB962C8B-B14F-4D97-AF65-F5344CB8AC3E}">
        <p14:creationId xmlns:p14="http://schemas.microsoft.com/office/powerpoint/2010/main" val="707514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1635" y="1333313"/>
            <a:ext cx="10515600" cy="1325563"/>
          </a:xfrm>
        </p:spPr>
        <p:txBody>
          <a:bodyPr/>
          <a:lstStyle/>
          <a:p>
            <a:r>
              <a:rPr lang="fr-FR" dirty="0" err="1"/>
              <a:t>Mobility</a:t>
            </a:r>
            <a:endParaRPr lang="fr-FR" dirty="0"/>
          </a:p>
        </p:txBody>
      </p:sp>
      <p:sp>
        <p:nvSpPr>
          <p:cNvPr id="3" name="Espace réservé du contenu 2"/>
          <p:cNvSpPr>
            <a:spLocks noGrp="1"/>
          </p:cNvSpPr>
          <p:nvPr>
            <p:ph idx="1"/>
          </p:nvPr>
        </p:nvSpPr>
        <p:spPr>
          <a:xfrm>
            <a:off x="838200" y="2491754"/>
            <a:ext cx="10515600" cy="1159622"/>
          </a:xfrm>
        </p:spPr>
        <p:txBody>
          <a:bodyPr>
            <a:normAutofit fontScale="85000" lnSpcReduction="20000"/>
          </a:bodyPr>
          <a:lstStyle/>
          <a:p>
            <a:r>
              <a:rPr lang="fr-FR" dirty="0"/>
              <a:t>« </a:t>
            </a:r>
            <a:r>
              <a:rPr lang="fr-FR" dirty="0" err="1"/>
              <a:t>easy</a:t>
            </a:r>
            <a:r>
              <a:rPr lang="fr-FR" dirty="0"/>
              <a:t> </a:t>
            </a:r>
            <a:r>
              <a:rPr lang="fr-FR" dirty="0" err="1"/>
              <a:t>recovering</a:t>
            </a:r>
            <a:r>
              <a:rPr lang="fr-FR" dirty="0"/>
              <a:t> »</a:t>
            </a:r>
          </a:p>
          <a:p>
            <a:r>
              <a:rPr lang="fr-FR" dirty="0"/>
              <a:t>Hand flat: 6 </a:t>
            </a:r>
            <a:r>
              <a:rPr lang="fr-FR" dirty="0" err="1"/>
              <a:t>month</a:t>
            </a:r>
            <a:r>
              <a:rPr lang="fr-FR" dirty="0"/>
              <a:t> </a:t>
            </a:r>
            <a:r>
              <a:rPr lang="fr-FR" dirty="0" err="1"/>
              <a:t>sometimes</a:t>
            </a:r>
            <a:endParaRPr lang="fr-FR" dirty="0"/>
          </a:p>
          <a:p>
            <a:r>
              <a:rPr lang="fr-FR" dirty="0"/>
              <a:t>Be </a:t>
            </a:r>
            <a:r>
              <a:rPr lang="fr-FR" dirty="0" err="1"/>
              <a:t>careful</a:t>
            </a:r>
            <a:r>
              <a:rPr lang="fr-FR" dirty="0"/>
              <a:t>, MCP </a:t>
            </a:r>
            <a:r>
              <a:rPr lang="fr-FR" dirty="0" err="1"/>
              <a:t>stiffness</a:t>
            </a:r>
            <a:endParaRPr lang="fr-FR" dirty="0"/>
          </a:p>
        </p:txBody>
      </p:sp>
      <p:pic>
        <p:nvPicPr>
          <p:cNvPr id="4" name="Picture 6" descr="DSCN32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2518" y="4360813"/>
            <a:ext cx="2751930" cy="2065249"/>
          </a:xfrm>
          <a:prstGeom prst="rect">
            <a:avLst/>
          </a:prstGeom>
          <a:noFill/>
          <a:ln w="9525">
            <a:solidFill>
              <a:srgbClr val="22228A"/>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7" descr="DSCN32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2156" y="4366246"/>
            <a:ext cx="2751930" cy="2065680"/>
          </a:xfrm>
          <a:prstGeom prst="rect">
            <a:avLst/>
          </a:prstGeom>
          <a:noFill/>
          <a:ln w="9525">
            <a:solidFill>
              <a:srgbClr val="22228A"/>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877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1538" y="1485349"/>
            <a:ext cx="10515600" cy="1325563"/>
          </a:xfrm>
        </p:spPr>
        <p:txBody>
          <a:bodyPr>
            <a:normAutofit/>
          </a:bodyPr>
          <a:lstStyle/>
          <a:p>
            <a:r>
              <a:rPr lang="fr-FR" dirty="0"/>
              <a:t>1st web </a:t>
            </a:r>
            <a:r>
              <a:rPr lang="fr-FR" dirty="0" err="1"/>
              <a:t>opening</a:t>
            </a:r>
            <a:endParaRPr lang="fr-FR" dirty="0"/>
          </a:p>
        </p:txBody>
      </p:sp>
      <p:sp>
        <p:nvSpPr>
          <p:cNvPr id="3" name="Espace réservé du contenu 2"/>
          <p:cNvSpPr>
            <a:spLocks noGrp="1"/>
          </p:cNvSpPr>
          <p:nvPr>
            <p:ph idx="1"/>
          </p:nvPr>
        </p:nvSpPr>
        <p:spPr>
          <a:xfrm>
            <a:off x="838200" y="2820322"/>
            <a:ext cx="10515600" cy="4351338"/>
          </a:xfrm>
        </p:spPr>
        <p:txBody>
          <a:bodyPr/>
          <a:lstStyle/>
          <a:p>
            <a:r>
              <a:rPr lang="fr-FR" dirty="0" err="1"/>
              <a:t>Manual</a:t>
            </a:r>
            <a:r>
              <a:rPr lang="fr-FR" dirty="0"/>
              <a:t> </a:t>
            </a:r>
            <a:r>
              <a:rPr lang="fr-FR" dirty="0" err="1"/>
              <a:t>streching</a:t>
            </a:r>
            <a:r>
              <a:rPr lang="fr-FR" dirty="0"/>
              <a:t> AP</a:t>
            </a:r>
          </a:p>
          <a:p>
            <a:r>
              <a:rPr lang="fr-FR" dirty="0"/>
              <a:t>« Place and </a:t>
            </a:r>
            <a:r>
              <a:rPr lang="fr-FR" dirty="0" err="1"/>
              <a:t>hold</a:t>
            </a:r>
            <a:r>
              <a:rPr lang="fr-FR" dirty="0"/>
              <a:t> » APL</a:t>
            </a:r>
          </a:p>
        </p:txBody>
      </p:sp>
      <p:pic>
        <p:nvPicPr>
          <p:cNvPr id="4" name="Picture 4" descr="fig 13"/>
          <p:cNvPicPr>
            <a:picLocks noChangeAspect="1" noChangeArrowheads="1"/>
          </p:cNvPicPr>
          <p:nvPr/>
        </p:nvPicPr>
        <p:blipFill rotWithShape="1">
          <a:blip r:embed="rId2">
            <a:extLst>
              <a:ext uri="{28A0092B-C50C-407E-A947-70E740481C1C}">
                <a14:useLocalDpi xmlns:a14="http://schemas.microsoft.com/office/drawing/2010/main" val="0"/>
              </a:ext>
            </a:extLst>
          </a:blip>
          <a:srcRect l="16764" t="15438" b="29539"/>
          <a:stretch/>
        </p:blipFill>
        <p:spPr bwMode="auto">
          <a:xfrm>
            <a:off x="4678593" y="3987062"/>
            <a:ext cx="5361517" cy="265815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cxnSp>
        <p:nvCxnSpPr>
          <p:cNvPr id="10" name="Connecteur droit 9"/>
          <p:cNvCxnSpPr/>
          <p:nvPr/>
        </p:nvCxnSpPr>
        <p:spPr>
          <a:xfrm flipH="1">
            <a:off x="5517290" y="4239907"/>
            <a:ext cx="432048" cy="1512168"/>
          </a:xfrm>
          <a:prstGeom prst="line">
            <a:avLst/>
          </a:prstGeom>
        </p:spPr>
        <p:style>
          <a:lnRef idx="2">
            <a:schemeClr val="dk1"/>
          </a:lnRef>
          <a:fillRef idx="0">
            <a:schemeClr val="dk1"/>
          </a:fillRef>
          <a:effectRef idx="1">
            <a:schemeClr val="dk1"/>
          </a:effectRef>
          <a:fontRef idx="minor">
            <a:schemeClr val="tx1"/>
          </a:fontRef>
        </p:style>
      </p:cxnSp>
      <p:cxnSp>
        <p:nvCxnSpPr>
          <p:cNvPr id="12" name="Connecteur droit 11"/>
          <p:cNvCxnSpPr/>
          <p:nvPr/>
        </p:nvCxnSpPr>
        <p:spPr>
          <a:xfrm>
            <a:off x="5949338" y="4239907"/>
            <a:ext cx="936104" cy="933954"/>
          </a:xfrm>
          <a:prstGeom prst="line">
            <a:avLst/>
          </a:prstGeom>
        </p:spPr>
        <p:style>
          <a:lnRef idx="2">
            <a:schemeClr val="dk1"/>
          </a:lnRef>
          <a:fillRef idx="0">
            <a:schemeClr val="dk1"/>
          </a:fillRef>
          <a:effectRef idx="1">
            <a:schemeClr val="dk1"/>
          </a:effectRef>
          <a:fontRef idx="minor">
            <a:schemeClr val="tx1"/>
          </a:fontRef>
        </p:style>
      </p:cxnSp>
      <p:cxnSp>
        <p:nvCxnSpPr>
          <p:cNvPr id="20" name="Connecteur droit avec flèche 19"/>
          <p:cNvCxnSpPr/>
          <p:nvPr/>
        </p:nvCxnSpPr>
        <p:spPr>
          <a:xfrm flipH="1" flipV="1">
            <a:off x="5525228" y="4005881"/>
            <a:ext cx="138724" cy="46805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774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5622" y="1313549"/>
            <a:ext cx="10515600" cy="1325563"/>
          </a:xfrm>
        </p:spPr>
        <p:txBody>
          <a:bodyPr/>
          <a:lstStyle/>
          <a:p>
            <a:r>
              <a:rPr lang="fr-FR" dirty="0"/>
              <a:t>Active </a:t>
            </a:r>
            <a:r>
              <a:rPr lang="fr-FR" dirty="0" err="1"/>
              <a:t>Stability</a:t>
            </a:r>
            <a:endParaRPr lang="fr-FR" dirty="0"/>
          </a:p>
        </p:txBody>
      </p:sp>
      <p:sp>
        <p:nvSpPr>
          <p:cNvPr id="3" name="Espace réservé du contenu 2"/>
          <p:cNvSpPr>
            <a:spLocks noGrp="1"/>
          </p:cNvSpPr>
          <p:nvPr>
            <p:ph idx="1"/>
          </p:nvPr>
        </p:nvSpPr>
        <p:spPr>
          <a:xfrm>
            <a:off x="630196" y="2639112"/>
            <a:ext cx="10515600" cy="4351338"/>
          </a:xfrm>
        </p:spPr>
        <p:txBody>
          <a:bodyPr>
            <a:normAutofit/>
          </a:bodyPr>
          <a:lstStyle/>
          <a:p>
            <a:r>
              <a:rPr lang="fr-FR" sz="2400" dirty="0"/>
              <a:t>OP-1</a:t>
            </a:r>
            <a:r>
              <a:rPr lang="fr-FR" sz="2400" baseline="30000" dirty="0"/>
              <a:t>st</a:t>
            </a:r>
            <a:r>
              <a:rPr lang="fr-FR" sz="2400" dirty="0"/>
              <a:t> DIO couple</a:t>
            </a:r>
          </a:p>
          <a:p>
            <a:r>
              <a:rPr lang="fr-FR" sz="2400" dirty="0"/>
              <a:t>AAA</a:t>
            </a:r>
          </a:p>
          <a:p>
            <a:r>
              <a:rPr lang="fr-FR" sz="2400" dirty="0" err="1"/>
              <a:t>Manual</a:t>
            </a:r>
            <a:r>
              <a:rPr lang="fr-FR" sz="2400" dirty="0"/>
              <a:t> </a:t>
            </a:r>
            <a:r>
              <a:rPr lang="fr-FR" sz="2400" dirty="0" err="1"/>
              <a:t>resistance</a:t>
            </a:r>
            <a:endParaRPr lang="fr-FR" sz="2400" dirty="0"/>
          </a:p>
          <a:p>
            <a:r>
              <a:rPr lang="fr-FR" sz="2400" dirty="0"/>
              <a:t>Electro-active stimulation</a:t>
            </a:r>
          </a:p>
        </p:txBody>
      </p:sp>
      <p:pic>
        <p:nvPicPr>
          <p:cNvPr id="4" name="Picture 4" descr="fi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678215" y="2008549"/>
            <a:ext cx="3142273" cy="187466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3" descr="AAA 1 P 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7036" y="3512938"/>
            <a:ext cx="2574186" cy="10344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AA 2"/>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r="1785"/>
          <a:stretch>
            <a:fillRect/>
          </a:stretch>
        </p:blipFill>
        <p:spPr bwMode="auto">
          <a:xfrm>
            <a:off x="5887996" y="4431845"/>
            <a:ext cx="3864984" cy="14213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iofeedba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2338" y="4564249"/>
            <a:ext cx="2505196" cy="17476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divers pro\OUVRAGE GEMMSOR FIN\CH 16\figures et tableaux\tableau B.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58" t="4322" r="77672" b="73202"/>
          <a:stretch/>
        </p:blipFill>
        <p:spPr bwMode="auto">
          <a:xfrm>
            <a:off x="148719" y="4619822"/>
            <a:ext cx="2501154" cy="2065115"/>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BD51E49B-0656-48E7-8210-36D2978962D8}"/>
              </a:ext>
            </a:extLst>
          </p:cNvPr>
          <p:cNvSpPr txBox="1"/>
          <p:nvPr/>
        </p:nvSpPr>
        <p:spPr>
          <a:xfrm>
            <a:off x="4598062" y="6311900"/>
            <a:ext cx="7272808" cy="461665"/>
          </a:xfrm>
          <a:prstGeom prst="rect">
            <a:avLst/>
          </a:prstGeom>
          <a:noFill/>
        </p:spPr>
        <p:txBody>
          <a:bodyPr wrap="square" rtlCol="0">
            <a:spAutoFit/>
          </a:bodyPr>
          <a:lstStyle/>
          <a:p>
            <a:pPr lvl="0"/>
            <a:r>
              <a:rPr lang="fr-FR" sz="1200" dirty="0"/>
              <a:t>Boutan M. (2000) Rôle du couple opposant-1</a:t>
            </a:r>
            <a:r>
              <a:rPr lang="fr-FR" sz="1200" baseline="30000" dirty="0"/>
              <a:t>er</a:t>
            </a:r>
            <a:r>
              <a:rPr lang="fr-FR" sz="1200" dirty="0"/>
              <a:t> interosseux dorsal dans la stabilisation de l’articulation </a:t>
            </a:r>
            <a:r>
              <a:rPr lang="fr-FR" sz="1200" dirty="0" err="1"/>
              <a:t>trapezo-metacarpienne</a:t>
            </a:r>
            <a:r>
              <a:rPr lang="fr-FR" sz="1200" dirty="0"/>
              <a:t>. Incidences </a:t>
            </a:r>
            <a:r>
              <a:rPr lang="fr-FR" sz="1200" dirty="0" err="1"/>
              <a:t>kinésithérapeutiques</a:t>
            </a:r>
            <a:r>
              <a:rPr lang="fr-FR" sz="1200" dirty="0"/>
              <a:t>. Kinésithérapie, les annales ; 27, 7 : 316-324.</a:t>
            </a:r>
          </a:p>
        </p:txBody>
      </p:sp>
    </p:spTree>
    <p:extLst>
      <p:ext uri="{BB962C8B-B14F-4D97-AF65-F5344CB8AC3E}">
        <p14:creationId xmlns:p14="http://schemas.microsoft.com/office/powerpoint/2010/main" val="415673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2500"/>
                            </p:stCondLst>
                            <p:childTnLst>
                              <p:par>
                                <p:cTn id="9" presetID="16" presetClass="entr" presetSubtype="4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1353" y="1673972"/>
            <a:ext cx="10515600" cy="1325563"/>
          </a:xfrm>
        </p:spPr>
        <p:txBody>
          <a:bodyPr>
            <a:normAutofit/>
          </a:bodyPr>
          <a:lstStyle/>
          <a:p>
            <a:r>
              <a:rPr lang="fr-FR" dirty="0" err="1"/>
              <a:t>Functional</a:t>
            </a:r>
            <a:r>
              <a:rPr lang="fr-FR" dirty="0"/>
              <a:t> </a:t>
            </a:r>
            <a:r>
              <a:rPr lang="fr-FR" dirty="0" err="1"/>
              <a:t>tasks</a:t>
            </a:r>
            <a:r>
              <a:rPr lang="fr-FR" dirty="0"/>
              <a:t> and </a:t>
            </a:r>
            <a:r>
              <a:rPr lang="fr-FR" dirty="0" err="1"/>
              <a:t>rotatory</a:t>
            </a:r>
            <a:r>
              <a:rPr lang="fr-FR" dirty="0"/>
              <a:t> control</a:t>
            </a:r>
          </a:p>
        </p:txBody>
      </p:sp>
      <p:pic>
        <p:nvPicPr>
          <p:cNvPr id="4" name="Picture 2" descr="Rééducation 13 A retouchée"/>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3665588" y="3367420"/>
            <a:ext cx="3593161" cy="254285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DSCN32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763" y="4638846"/>
            <a:ext cx="2570377" cy="19284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SCN324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6019" y="2710409"/>
            <a:ext cx="2570208" cy="1928436"/>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52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1504923"/>
            <a:ext cx="10515600" cy="1325563"/>
          </a:xfrm>
        </p:spPr>
        <p:txBody>
          <a:bodyPr/>
          <a:lstStyle/>
          <a:p>
            <a:r>
              <a:rPr lang="fr-FR" dirty="0"/>
              <a:t>« </a:t>
            </a:r>
            <a:r>
              <a:rPr lang="fr-FR" dirty="0" err="1"/>
              <a:t>Fast</a:t>
            </a:r>
            <a:r>
              <a:rPr lang="fr-FR" dirty="0"/>
              <a:t> </a:t>
            </a:r>
            <a:r>
              <a:rPr lang="fr-FR" dirty="0" err="1"/>
              <a:t>Track</a:t>
            </a:r>
            <a:r>
              <a:rPr lang="fr-FR" dirty="0"/>
              <a:t> » </a:t>
            </a:r>
            <a:r>
              <a:rPr lang="fr-FR" dirty="0" err="1"/>
              <a:t>protocol</a:t>
            </a:r>
            <a:r>
              <a:rPr lang="fr-FR" dirty="0"/>
              <a:t>, Montpellier</a:t>
            </a:r>
            <a:br>
              <a:rPr lang="fr-FR" dirty="0"/>
            </a:br>
            <a:r>
              <a:rPr lang="fr-FR" sz="3200" dirty="0"/>
              <a:t>JL Roux, JC </a:t>
            </a:r>
            <a:r>
              <a:rPr lang="fr-FR" sz="3200" dirty="0" err="1"/>
              <a:t>Rouzaud</a:t>
            </a:r>
            <a:endParaRPr lang="fr-FR" sz="3200" dirty="0"/>
          </a:p>
        </p:txBody>
      </p:sp>
      <p:sp>
        <p:nvSpPr>
          <p:cNvPr id="3" name="Espace réservé du contenu 2"/>
          <p:cNvSpPr>
            <a:spLocks noGrp="1"/>
          </p:cNvSpPr>
          <p:nvPr>
            <p:ph idx="1"/>
          </p:nvPr>
        </p:nvSpPr>
        <p:spPr>
          <a:xfrm>
            <a:off x="542364" y="2752015"/>
            <a:ext cx="10515600" cy="4351338"/>
          </a:xfrm>
        </p:spPr>
        <p:txBody>
          <a:bodyPr/>
          <a:lstStyle/>
          <a:p>
            <a:r>
              <a:rPr lang="fr-FR" sz="2400" dirty="0"/>
              <a:t>Pré </a:t>
            </a:r>
            <a:r>
              <a:rPr lang="fr-FR" sz="2400" dirty="0" err="1"/>
              <a:t>operative</a:t>
            </a:r>
            <a:r>
              <a:rPr lang="fr-FR" sz="2400" dirty="0"/>
              <a:t> training</a:t>
            </a:r>
          </a:p>
          <a:p>
            <a:r>
              <a:rPr lang="fr-FR" sz="2400" dirty="0"/>
              <a:t>Self mobilisation </a:t>
            </a:r>
            <a:r>
              <a:rPr lang="fr-FR" sz="2400" dirty="0" err="1"/>
              <a:t>protocol</a:t>
            </a:r>
            <a:endParaRPr lang="fr-FR" sz="2400" dirty="0"/>
          </a:p>
          <a:p>
            <a:r>
              <a:rPr lang="fr-FR" sz="2400" dirty="0" err="1"/>
              <a:t>Therapeutic</a:t>
            </a:r>
            <a:r>
              <a:rPr lang="fr-FR" sz="2400" dirty="0"/>
              <a:t> </a:t>
            </a:r>
            <a:r>
              <a:rPr lang="fr-FR" sz="2400" dirty="0" err="1"/>
              <a:t>education</a:t>
            </a:r>
            <a:endParaRPr lang="fr-FR" sz="2400" dirty="0"/>
          </a:p>
          <a:p>
            <a:endParaRPr lang="fr-FR" sz="2400" dirty="0"/>
          </a:p>
          <a:p>
            <a:r>
              <a:rPr lang="fr-FR" sz="2400" dirty="0" err="1"/>
              <a:t>Moovis</a:t>
            </a:r>
            <a:r>
              <a:rPr lang="fr-FR" sz="2400" dirty="0"/>
              <a:t> </a:t>
            </a:r>
            <a:r>
              <a:rPr lang="fr-FR" sz="2400" dirty="0" err="1"/>
              <a:t>prosthesis</a:t>
            </a:r>
            <a:r>
              <a:rPr lang="fr-FR" sz="2400" dirty="0"/>
              <a:t> (double </a:t>
            </a:r>
            <a:r>
              <a:rPr lang="fr-FR" sz="2400" dirty="0" err="1"/>
              <a:t>mobility</a:t>
            </a:r>
            <a:r>
              <a:rPr lang="fr-FR" sz="2400" dirty="0"/>
              <a:t>)</a:t>
            </a:r>
          </a:p>
          <a:p>
            <a:r>
              <a:rPr lang="fr-FR" sz="2400" dirty="0" err="1"/>
              <a:t>Neoprene</a:t>
            </a:r>
            <a:r>
              <a:rPr lang="fr-FR" sz="2400" dirty="0"/>
              <a:t> </a:t>
            </a:r>
            <a:r>
              <a:rPr lang="fr-FR" sz="2400" dirty="0" err="1"/>
              <a:t>splint</a:t>
            </a:r>
            <a:r>
              <a:rPr lang="fr-FR" sz="2400" dirty="0"/>
              <a:t> (2/4 </a:t>
            </a:r>
            <a:r>
              <a:rPr lang="fr-FR" sz="2400" dirty="0" err="1"/>
              <a:t>weeks</a:t>
            </a:r>
            <a:r>
              <a:rPr lang="fr-FR" sz="2400" dirty="0"/>
              <a:t>)</a:t>
            </a:r>
          </a:p>
          <a:p>
            <a:r>
              <a:rPr lang="fr-FR" sz="2400" dirty="0"/>
              <a:t>DLA (8 days-4 </a:t>
            </a:r>
            <a:r>
              <a:rPr lang="fr-FR" sz="2400" dirty="0" err="1"/>
              <a:t>weeks</a:t>
            </a:r>
            <a:r>
              <a:rPr lang="fr-FR" sz="2400" dirty="0"/>
              <a:t>)</a:t>
            </a:r>
          </a:p>
          <a:p>
            <a:r>
              <a:rPr lang="fr-FR" sz="2400" dirty="0" err="1"/>
              <a:t>Driving</a:t>
            </a:r>
            <a:r>
              <a:rPr lang="fr-FR" sz="2400" dirty="0"/>
              <a:t> (1-5 </a:t>
            </a:r>
            <a:r>
              <a:rPr lang="fr-FR" sz="2400" dirty="0" err="1"/>
              <a:t>weeks</a:t>
            </a:r>
            <a:r>
              <a:rPr lang="fr-FR" sz="2400" dirty="0"/>
              <a:t>)</a:t>
            </a:r>
          </a:p>
          <a:p>
            <a:endParaRPr lang="fr-FR" dirty="0"/>
          </a:p>
          <a:p>
            <a:endParaRPr lang="fr-FR" dirty="0"/>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t="10147" b="16880"/>
          <a:stretch/>
        </p:blipFill>
        <p:spPr>
          <a:xfrm>
            <a:off x="8381513" y="4413813"/>
            <a:ext cx="2846780" cy="2077381"/>
          </a:xfrm>
          <a:prstGeom prst="rect">
            <a:avLst/>
          </a:prstGeom>
        </p:spPr>
      </p:pic>
      <p:pic>
        <p:nvPicPr>
          <p:cNvPr id="5" name="Image 4"/>
          <p:cNvPicPr>
            <a:picLocks noChangeAspect="1"/>
          </p:cNvPicPr>
          <p:nvPr/>
        </p:nvPicPr>
        <p:blipFill>
          <a:blip r:embed="rId3"/>
          <a:stretch>
            <a:fillRect/>
          </a:stretch>
        </p:blipFill>
        <p:spPr>
          <a:xfrm>
            <a:off x="5708536" y="2378752"/>
            <a:ext cx="2305425" cy="25881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04710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8E889E-2DC5-F522-8580-291DD0B113F4}"/>
              </a:ext>
            </a:extLst>
          </p:cNvPr>
          <p:cNvSpPr>
            <a:spLocks noGrp="1"/>
          </p:cNvSpPr>
          <p:nvPr>
            <p:ph type="title"/>
          </p:nvPr>
        </p:nvSpPr>
        <p:spPr>
          <a:xfrm>
            <a:off x="67236" y="1790513"/>
            <a:ext cx="10515600" cy="1325563"/>
          </a:xfrm>
        </p:spPr>
        <p:txBody>
          <a:bodyPr/>
          <a:lstStyle/>
          <a:p>
            <a:r>
              <a:rPr lang="fr-FR" dirty="0"/>
              <a:t>Auto-</a:t>
            </a:r>
            <a:r>
              <a:rPr lang="fr-FR" dirty="0" err="1"/>
              <a:t>réééducation</a:t>
            </a:r>
            <a:r>
              <a:rPr lang="fr-FR" dirty="0"/>
              <a:t> post PTTM à J21</a:t>
            </a:r>
          </a:p>
        </p:txBody>
      </p:sp>
      <p:sp>
        <p:nvSpPr>
          <p:cNvPr id="3" name="Espace réservé du contenu 2">
            <a:extLst>
              <a:ext uri="{FF2B5EF4-FFF2-40B4-BE49-F238E27FC236}">
                <a16:creationId xmlns:a16="http://schemas.microsoft.com/office/drawing/2014/main" id="{66CCDA36-AEAC-8B34-B403-5F4F4E1F00D0}"/>
              </a:ext>
            </a:extLst>
          </p:cNvPr>
          <p:cNvSpPr>
            <a:spLocks noGrp="1"/>
          </p:cNvSpPr>
          <p:nvPr>
            <p:ph idx="1"/>
          </p:nvPr>
        </p:nvSpPr>
        <p:spPr>
          <a:xfrm>
            <a:off x="1573307" y="3442447"/>
            <a:ext cx="5732929" cy="424516"/>
          </a:xfrm>
        </p:spPr>
        <p:txBody>
          <a:bodyPr>
            <a:normAutofit fontScale="92500" lnSpcReduction="10000"/>
          </a:bodyPr>
          <a:lstStyle/>
          <a:p>
            <a:r>
              <a:rPr lang="fr-FR" dirty="0"/>
              <a:t>Service Pr M. Chammas, Montpellier</a:t>
            </a:r>
          </a:p>
        </p:txBody>
      </p:sp>
      <p:pic>
        <p:nvPicPr>
          <p:cNvPr id="5" name="Image 4">
            <a:extLst>
              <a:ext uri="{FF2B5EF4-FFF2-40B4-BE49-F238E27FC236}">
                <a16:creationId xmlns:a16="http://schemas.microsoft.com/office/drawing/2014/main" id="{2C628779-A279-92EA-D60C-C15ADDBAB077}"/>
              </a:ext>
            </a:extLst>
          </p:cNvPr>
          <p:cNvPicPr>
            <a:picLocks noChangeAspect="1"/>
          </p:cNvPicPr>
          <p:nvPr/>
        </p:nvPicPr>
        <p:blipFill>
          <a:blip r:embed="rId2"/>
          <a:stretch>
            <a:fillRect/>
          </a:stretch>
        </p:blipFill>
        <p:spPr>
          <a:xfrm>
            <a:off x="8373035" y="1690688"/>
            <a:ext cx="3616851" cy="5115261"/>
          </a:xfrm>
          <a:prstGeom prst="rect">
            <a:avLst/>
          </a:prstGeom>
        </p:spPr>
      </p:pic>
    </p:spTree>
    <p:extLst>
      <p:ext uri="{BB962C8B-B14F-4D97-AF65-F5344CB8AC3E}">
        <p14:creationId xmlns:p14="http://schemas.microsoft.com/office/powerpoint/2010/main" val="3549363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1E6578-2C66-C046-214F-67AB487B7CD1}"/>
              </a:ext>
            </a:extLst>
          </p:cNvPr>
          <p:cNvSpPr>
            <a:spLocks noGrp="1"/>
          </p:cNvSpPr>
          <p:nvPr>
            <p:ph type="title"/>
          </p:nvPr>
        </p:nvSpPr>
        <p:spPr/>
        <p:txBody>
          <a:bodyPr/>
          <a:lstStyle/>
          <a:p>
            <a:r>
              <a:rPr lang="fr-FR" dirty="0"/>
              <a:t>La chirurgie</a:t>
            </a:r>
          </a:p>
        </p:txBody>
      </p:sp>
      <p:sp>
        <p:nvSpPr>
          <p:cNvPr id="3" name="Espace réservé du contenu 2">
            <a:extLst>
              <a:ext uri="{FF2B5EF4-FFF2-40B4-BE49-F238E27FC236}">
                <a16:creationId xmlns:a16="http://schemas.microsoft.com/office/drawing/2014/main" id="{10DACFA6-5597-A012-CC5E-A4A632F2ACAA}"/>
              </a:ext>
            </a:extLst>
          </p:cNvPr>
          <p:cNvSpPr>
            <a:spLocks noGrp="1"/>
          </p:cNvSpPr>
          <p:nvPr>
            <p:ph idx="1"/>
          </p:nvPr>
        </p:nvSpPr>
        <p:spPr>
          <a:xfrm>
            <a:off x="4860266" y="2112372"/>
            <a:ext cx="6401231" cy="1611406"/>
          </a:xfrm>
        </p:spPr>
        <p:txBody>
          <a:bodyPr>
            <a:normAutofit fontScale="85000" lnSpcReduction="10000"/>
          </a:bodyPr>
          <a:lstStyle/>
          <a:p>
            <a:r>
              <a:rPr lang="fr-FR" sz="2400" dirty="0" err="1"/>
              <a:t>Trapèzectomie</a:t>
            </a:r>
            <a:r>
              <a:rPr lang="fr-FR" sz="2400" dirty="0"/>
              <a:t> </a:t>
            </a:r>
          </a:p>
          <a:p>
            <a:r>
              <a:rPr lang="fr-FR" sz="2400" dirty="0"/>
              <a:t>Implant d’interposition</a:t>
            </a:r>
          </a:p>
          <a:p>
            <a:r>
              <a:rPr lang="fr-FR" sz="2400" dirty="0"/>
              <a:t>PTTM</a:t>
            </a:r>
          </a:p>
          <a:p>
            <a:r>
              <a:rPr lang="fr-FR" sz="2400" dirty="0"/>
              <a:t>	Modifications cinématiques du 1</a:t>
            </a:r>
            <a:r>
              <a:rPr lang="fr-FR" sz="2400" baseline="30000" dirty="0"/>
              <a:t>er</a:t>
            </a:r>
            <a:r>
              <a:rPr lang="fr-FR" sz="2400" dirty="0"/>
              <a:t> métacarpien</a:t>
            </a:r>
          </a:p>
          <a:p>
            <a:endParaRPr lang="fr-FR" dirty="0"/>
          </a:p>
        </p:txBody>
      </p:sp>
      <p:sp>
        <p:nvSpPr>
          <p:cNvPr id="8" name="Espace réservé de la date 7">
            <a:extLst>
              <a:ext uri="{FF2B5EF4-FFF2-40B4-BE49-F238E27FC236}">
                <a16:creationId xmlns:a16="http://schemas.microsoft.com/office/drawing/2014/main" id="{BF79834E-B985-05CF-B009-8E5BD547DEA7}"/>
              </a:ext>
            </a:extLst>
          </p:cNvPr>
          <p:cNvSpPr>
            <a:spLocks noGrp="1"/>
          </p:cNvSpPr>
          <p:nvPr>
            <p:ph type="dt" sz="half" idx="2"/>
          </p:nvPr>
        </p:nvSpPr>
        <p:spPr/>
        <p:txBody>
          <a:bodyPr/>
          <a:lstStyle/>
          <a:p>
            <a:pPr rtl="0"/>
            <a:r>
              <a:rPr lang="fr-FR" noProof="0"/>
              <a:t>20XX</a:t>
            </a:r>
            <a:endParaRPr lang="fr-FR" noProof="0" dirty="0"/>
          </a:p>
        </p:txBody>
      </p:sp>
      <p:sp>
        <p:nvSpPr>
          <p:cNvPr id="9" name="Espace réservé du pied de page 8">
            <a:extLst>
              <a:ext uri="{FF2B5EF4-FFF2-40B4-BE49-F238E27FC236}">
                <a16:creationId xmlns:a16="http://schemas.microsoft.com/office/drawing/2014/main" id="{EAAD5436-E998-2942-42D3-DE8B513CE659}"/>
              </a:ext>
            </a:extLst>
          </p:cNvPr>
          <p:cNvSpPr>
            <a:spLocks noGrp="1"/>
          </p:cNvSpPr>
          <p:nvPr>
            <p:ph type="ftr" sz="quarter" idx="3"/>
          </p:nvPr>
        </p:nvSpPr>
        <p:spPr>
          <a:xfrm>
            <a:off x="258793" y="6356350"/>
            <a:ext cx="11806208" cy="365125"/>
          </a:xfrm>
        </p:spPr>
        <p:txBody>
          <a:bodyPr/>
          <a:lstStyle/>
          <a:p>
            <a:pPr algn="l"/>
            <a:r>
              <a:rPr lang="fr-FR" sz="1070" b="1" i="0" u="none" strike="noStrike" dirty="0">
                <a:latin typeface="Optima-Bold"/>
              </a:rPr>
              <a:t>Joint </a:t>
            </a:r>
            <a:r>
              <a:rPr lang="fr-FR" sz="1070" b="1" i="0" u="none" strike="noStrike" dirty="0" err="1">
                <a:latin typeface="Optima-Bold"/>
              </a:rPr>
              <a:t>Kinematics</a:t>
            </a:r>
            <a:r>
              <a:rPr lang="fr-FR" sz="1070" b="1" i="0" u="none" strike="noStrike" dirty="0">
                <a:latin typeface="Optima-Bold"/>
              </a:rPr>
              <a:t> </a:t>
            </a:r>
            <a:r>
              <a:rPr lang="fr-FR" sz="1070" b="1" i="0" u="none" strike="noStrike" dirty="0" err="1">
                <a:latin typeface="Optima-Bold"/>
              </a:rPr>
              <a:t>After</a:t>
            </a:r>
            <a:r>
              <a:rPr lang="fr-FR" sz="1070" b="1" i="0" u="none" strike="noStrike" dirty="0">
                <a:latin typeface="Optima-Bold"/>
              </a:rPr>
              <a:t> </a:t>
            </a:r>
            <a:r>
              <a:rPr lang="fr-FR" sz="1070" b="1" i="0" u="none" strike="noStrike" dirty="0" err="1">
                <a:latin typeface="Optima-Bold"/>
              </a:rPr>
              <a:t>Thumb</a:t>
            </a:r>
            <a:r>
              <a:rPr lang="fr-FR" sz="1070" dirty="0">
                <a:latin typeface="Optima-Bold"/>
              </a:rPr>
              <a:t> </a:t>
            </a:r>
            <a:r>
              <a:rPr lang="fr-FR" sz="1070" b="1" i="0" u="none" strike="noStrike" dirty="0" err="1">
                <a:latin typeface="Optima-Bold"/>
              </a:rPr>
              <a:t>Carpometacarpal</a:t>
            </a:r>
            <a:r>
              <a:rPr lang="fr-FR" sz="1070" b="1" i="0" u="none" strike="noStrike" dirty="0">
                <a:latin typeface="Optima-Bold"/>
              </a:rPr>
              <a:t> Joint Reconstruction: An</a:t>
            </a:r>
            <a:r>
              <a:rPr lang="en-US" sz="1070" b="1" i="1" u="none" strike="noStrike" dirty="0">
                <a:latin typeface="Optima-BoldOblique"/>
              </a:rPr>
              <a:t>In Vitro </a:t>
            </a:r>
            <a:r>
              <a:rPr lang="en-US" sz="1070" b="1" i="0" u="none" strike="noStrike" dirty="0">
                <a:latin typeface="Optima-Bold"/>
              </a:rPr>
              <a:t>Comparison of Various Constructs</a:t>
            </a:r>
            <a:r>
              <a:rPr lang="fr-FR" sz="1070" b="1" i="0" u="none" strike="noStrike" dirty="0">
                <a:latin typeface="Optima-Bold"/>
              </a:rPr>
              <a:t>Matthew F. Koff, PhD, Kristin D. Zhao, MA, Cay M. </a:t>
            </a:r>
            <a:r>
              <a:rPr lang="fr-FR" sz="1070" b="1" i="0" u="none" strike="noStrike" dirty="0" err="1">
                <a:latin typeface="Optima-Bold"/>
              </a:rPr>
              <a:t>Mierisch</a:t>
            </a:r>
            <a:r>
              <a:rPr lang="fr-FR" sz="1070" b="1" i="0" u="none" strike="noStrike" dirty="0">
                <a:latin typeface="Optima-Bold"/>
              </a:rPr>
              <a:t>, MD,</a:t>
            </a:r>
          </a:p>
          <a:p>
            <a:pPr algn="l"/>
            <a:r>
              <a:rPr lang="fr-FR" sz="1070" b="1" i="0" u="none" strike="noStrike" dirty="0">
                <a:latin typeface="Optima-Bold"/>
              </a:rPr>
              <a:t>Meng-Yi Chen, MD, Kai-Nan An, PhD, William P. </a:t>
            </a:r>
            <a:r>
              <a:rPr lang="fr-FR" sz="1070" b="1" i="0" u="none" strike="noStrike" dirty="0" err="1">
                <a:latin typeface="Optima-Bold"/>
              </a:rPr>
              <a:t>Cooney</a:t>
            </a:r>
            <a:r>
              <a:rPr lang="fr-FR" sz="1070" b="1" i="0" u="none" strike="noStrike" dirty="0">
                <a:latin typeface="Optima-Bold"/>
              </a:rPr>
              <a:t> III, MD</a:t>
            </a:r>
            <a:r>
              <a:rPr lang="en-US" sz="1000" b="0" dirty="0">
                <a:latin typeface="Optima"/>
              </a:rPr>
              <a:t>, </a:t>
            </a:r>
            <a:r>
              <a:rPr lang="en-US" sz="1200" b="0" i="0" u="none" strike="noStrike" baseline="0" dirty="0">
                <a:latin typeface="Optima"/>
              </a:rPr>
              <a:t>J Hand Surg 2007;32A:688–696</a:t>
            </a:r>
            <a:endParaRPr lang="fr-FR" sz="1200" noProof="0" dirty="0"/>
          </a:p>
        </p:txBody>
      </p:sp>
      <p:sp>
        <p:nvSpPr>
          <p:cNvPr id="10" name="Espace réservé du numéro de diapositive 9">
            <a:extLst>
              <a:ext uri="{FF2B5EF4-FFF2-40B4-BE49-F238E27FC236}">
                <a16:creationId xmlns:a16="http://schemas.microsoft.com/office/drawing/2014/main" id="{519E3432-C117-02AF-7C9E-A790264D6EE9}"/>
              </a:ext>
            </a:extLst>
          </p:cNvPr>
          <p:cNvSpPr>
            <a:spLocks noGrp="1"/>
          </p:cNvSpPr>
          <p:nvPr>
            <p:ph type="sldNum" sz="quarter" idx="4"/>
          </p:nvPr>
        </p:nvSpPr>
        <p:spPr/>
        <p:txBody>
          <a:bodyPr/>
          <a:lstStyle/>
          <a:p>
            <a:pPr rtl="0"/>
            <a:fld id="{AE208ADF-3ADD-483D-A721-14E3EEE2C135}" type="slidenum">
              <a:rPr lang="fr-FR" noProof="0" smtClean="0"/>
              <a:pPr rtl="0"/>
              <a:t>2</a:t>
            </a:fld>
            <a:endParaRPr lang="fr-FR" noProof="0" dirty="0"/>
          </a:p>
        </p:txBody>
      </p:sp>
      <p:pic>
        <p:nvPicPr>
          <p:cNvPr id="12" name="Image 11">
            <a:extLst>
              <a:ext uri="{FF2B5EF4-FFF2-40B4-BE49-F238E27FC236}">
                <a16:creationId xmlns:a16="http://schemas.microsoft.com/office/drawing/2014/main" id="{79FBAEC4-B4BA-23B7-8722-5E9081F0BE82}"/>
              </a:ext>
            </a:extLst>
          </p:cNvPr>
          <p:cNvPicPr>
            <a:picLocks noChangeAspect="1"/>
          </p:cNvPicPr>
          <p:nvPr/>
        </p:nvPicPr>
        <p:blipFill>
          <a:blip r:embed="rId3"/>
          <a:stretch>
            <a:fillRect/>
          </a:stretch>
        </p:blipFill>
        <p:spPr>
          <a:xfrm>
            <a:off x="8884475" y="3909406"/>
            <a:ext cx="2865552" cy="2075688"/>
          </a:xfrm>
          <a:prstGeom prst="rect">
            <a:avLst/>
          </a:prstGeom>
        </p:spPr>
      </p:pic>
      <p:pic>
        <p:nvPicPr>
          <p:cNvPr id="13" name="Image 12">
            <a:extLst>
              <a:ext uri="{FF2B5EF4-FFF2-40B4-BE49-F238E27FC236}">
                <a16:creationId xmlns:a16="http://schemas.microsoft.com/office/drawing/2014/main" id="{E30C9FB1-CD31-777C-9B92-D16A1082D1EA}"/>
              </a:ext>
            </a:extLst>
          </p:cNvPr>
          <p:cNvPicPr>
            <a:picLocks noChangeAspect="1"/>
          </p:cNvPicPr>
          <p:nvPr/>
        </p:nvPicPr>
        <p:blipFill rotWithShape="1">
          <a:blip r:embed="rId4"/>
          <a:srcRect l="21250"/>
          <a:stretch/>
        </p:blipFill>
        <p:spPr>
          <a:xfrm>
            <a:off x="5927199" y="3941813"/>
            <a:ext cx="2201774" cy="2096919"/>
          </a:xfrm>
          <a:prstGeom prst="rect">
            <a:avLst/>
          </a:prstGeom>
        </p:spPr>
      </p:pic>
      <p:pic>
        <p:nvPicPr>
          <p:cNvPr id="15" name="Image 14">
            <a:extLst>
              <a:ext uri="{FF2B5EF4-FFF2-40B4-BE49-F238E27FC236}">
                <a16:creationId xmlns:a16="http://schemas.microsoft.com/office/drawing/2014/main" id="{6E4CA0F1-7E85-279E-5D73-F826E68BA82F}"/>
              </a:ext>
            </a:extLst>
          </p:cNvPr>
          <p:cNvPicPr>
            <a:picLocks noChangeAspect="1"/>
          </p:cNvPicPr>
          <p:nvPr/>
        </p:nvPicPr>
        <p:blipFill>
          <a:blip r:embed="rId5"/>
          <a:stretch>
            <a:fillRect/>
          </a:stretch>
        </p:blipFill>
        <p:spPr>
          <a:xfrm>
            <a:off x="726641" y="3947923"/>
            <a:ext cx="2854759" cy="2090809"/>
          </a:xfrm>
          <a:prstGeom prst="rect">
            <a:avLst/>
          </a:prstGeom>
        </p:spPr>
      </p:pic>
      <p:pic>
        <p:nvPicPr>
          <p:cNvPr id="17" name="Image 16">
            <a:extLst>
              <a:ext uri="{FF2B5EF4-FFF2-40B4-BE49-F238E27FC236}">
                <a16:creationId xmlns:a16="http://schemas.microsoft.com/office/drawing/2014/main" id="{E8ABF638-88B2-4EDF-37C8-C15AF2DBC381}"/>
              </a:ext>
            </a:extLst>
          </p:cNvPr>
          <p:cNvPicPr>
            <a:picLocks noChangeAspect="1"/>
          </p:cNvPicPr>
          <p:nvPr/>
        </p:nvPicPr>
        <p:blipFill rotWithShape="1">
          <a:blip r:embed="rId6"/>
          <a:srcRect t="33658" r="14631" b="5066"/>
          <a:stretch/>
        </p:blipFill>
        <p:spPr>
          <a:xfrm>
            <a:off x="3875598" y="3947922"/>
            <a:ext cx="1680633" cy="2090810"/>
          </a:xfrm>
          <a:prstGeom prst="rect">
            <a:avLst/>
          </a:prstGeom>
        </p:spPr>
      </p:pic>
    </p:spTree>
    <p:extLst>
      <p:ext uri="{BB962C8B-B14F-4D97-AF65-F5344CB8AC3E}">
        <p14:creationId xmlns:p14="http://schemas.microsoft.com/office/powerpoint/2010/main" val="2378461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9348" y="1503643"/>
            <a:ext cx="10515600" cy="1325563"/>
          </a:xfrm>
        </p:spPr>
        <p:txBody>
          <a:bodyPr/>
          <a:lstStyle/>
          <a:p>
            <a:r>
              <a:rPr lang="fr-FR" dirty="0"/>
              <a:t>Nantes </a:t>
            </a:r>
            <a:r>
              <a:rPr lang="fr-FR" dirty="0" err="1"/>
              <a:t>protocols</a:t>
            </a:r>
            <a:br>
              <a:rPr lang="fr-FR" dirty="0"/>
            </a:br>
            <a:r>
              <a:rPr lang="fr-FR" sz="3200" dirty="0"/>
              <a:t>Cl. </a:t>
            </a:r>
            <a:r>
              <a:rPr lang="fr-FR" sz="3200" dirty="0" err="1"/>
              <a:t>Lelardic</a:t>
            </a:r>
            <a:endParaRPr lang="fr-FR" sz="3200" dirty="0"/>
          </a:p>
        </p:txBody>
      </p:sp>
      <p:sp>
        <p:nvSpPr>
          <p:cNvPr id="3" name="Espace réservé du contenu 2"/>
          <p:cNvSpPr>
            <a:spLocks noGrp="1"/>
          </p:cNvSpPr>
          <p:nvPr>
            <p:ph idx="1"/>
          </p:nvPr>
        </p:nvSpPr>
        <p:spPr>
          <a:xfrm>
            <a:off x="299348" y="2964143"/>
            <a:ext cx="4821195" cy="4351338"/>
          </a:xfrm>
          <a:ln>
            <a:solidFill>
              <a:schemeClr val="tx1"/>
            </a:solidFill>
          </a:ln>
        </p:spPr>
        <p:txBody>
          <a:bodyPr>
            <a:normAutofit/>
          </a:bodyPr>
          <a:lstStyle/>
          <a:p>
            <a:r>
              <a:rPr lang="fr-FR" sz="2400" dirty="0" err="1"/>
              <a:t>Trapeziectomy</a:t>
            </a:r>
            <a:r>
              <a:rPr lang="fr-FR" sz="2400" dirty="0"/>
              <a:t> </a:t>
            </a:r>
          </a:p>
          <a:p>
            <a:r>
              <a:rPr lang="fr-FR" sz="2400" dirty="0" err="1"/>
              <a:t>Immobilization</a:t>
            </a:r>
            <a:r>
              <a:rPr lang="fr-FR" sz="2400" dirty="0"/>
              <a:t> 4 </a:t>
            </a:r>
            <a:r>
              <a:rPr lang="fr-FR" sz="2400" dirty="0" err="1"/>
              <a:t>weeks</a:t>
            </a:r>
            <a:endParaRPr lang="fr-FR" sz="2400" dirty="0"/>
          </a:p>
          <a:p>
            <a:r>
              <a:rPr lang="fr-FR" sz="2400" dirty="0"/>
              <a:t>4 </a:t>
            </a:r>
            <a:r>
              <a:rPr lang="fr-FR" sz="2400" dirty="0" err="1"/>
              <a:t>week:Self</a:t>
            </a:r>
            <a:r>
              <a:rPr lang="fr-FR" sz="2400" dirty="0"/>
              <a:t> </a:t>
            </a:r>
            <a:r>
              <a:rPr lang="fr-FR" sz="2400" dirty="0" err="1"/>
              <a:t>mobilization</a:t>
            </a:r>
            <a:r>
              <a:rPr lang="fr-FR" sz="2400" dirty="0"/>
              <a:t> </a:t>
            </a:r>
            <a:r>
              <a:rPr lang="fr-FR" sz="2400" dirty="0" err="1"/>
              <a:t>ext</a:t>
            </a:r>
            <a:r>
              <a:rPr lang="fr-FR" sz="2400" dirty="0"/>
              <a:t>°/</a:t>
            </a:r>
            <a:r>
              <a:rPr lang="fr-FR" sz="2400" dirty="0" err="1"/>
              <a:t>abd</a:t>
            </a:r>
            <a:r>
              <a:rPr lang="fr-FR" sz="2400" dirty="0"/>
              <a:t>° in </a:t>
            </a:r>
            <a:r>
              <a:rPr lang="fr-FR" sz="2400" dirty="0" err="1"/>
              <a:t>lukewarm</a:t>
            </a:r>
            <a:r>
              <a:rPr lang="fr-FR" sz="2400" dirty="0"/>
              <a:t> water</a:t>
            </a:r>
          </a:p>
          <a:p>
            <a:r>
              <a:rPr lang="fr-FR" sz="2400" dirty="0"/>
              <a:t>6 week: </a:t>
            </a:r>
            <a:r>
              <a:rPr lang="fr-FR" sz="2400" dirty="0" err="1"/>
              <a:t>selfmobilization</a:t>
            </a:r>
            <a:r>
              <a:rPr lang="fr-FR" sz="2400" dirty="0"/>
              <a:t> and </a:t>
            </a:r>
            <a:r>
              <a:rPr lang="fr-FR" sz="2400" dirty="0" err="1"/>
              <a:t>reinforcing</a:t>
            </a:r>
            <a:endParaRPr lang="fr-FR" sz="2400" dirty="0"/>
          </a:p>
          <a:p>
            <a:r>
              <a:rPr lang="fr-FR" sz="2400" dirty="0" err="1"/>
              <a:t>Visit</a:t>
            </a:r>
            <a:r>
              <a:rPr lang="fr-FR" sz="2400" dirty="0"/>
              <a:t> of control: 4, 6, 8 week and 6 </a:t>
            </a:r>
            <a:r>
              <a:rPr lang="fr-FR" sz="2400" dirty="0" err="1"/>
              <a:t>month</a:t>
            </a:r>
            <a:endParaRPr lang="fr-FR" sz="2400" dirty="0"/>
          </a:p>
          <a:p>
            <a:r>
              <a:rPr lang="fr-FR" sz="2400" dirty="0" err="1"/>
              <a:t>Physiotherapy</a:t>
            </a:r>
            <a:r>
              <a:rPr lang="fr-FR" sz="2400" dirty="0"/>
              <a:t> if </a:t>
            </a:r>
            <a:r>
              <a:rPr lang="fr-FR" sz="2400" dirty="0" err="1"/>
              <a:t>necessary</a:t>
            </a:r>
            <a:endParaRPr lang="fr-FR" sz="2400" dirty="0"/>
          </a:p>
        </p:txBody>
      </p:sp>
      <p:sp>
        <p:nvSpPr>
          <p:cNvPr id="5" name="Espace réservé du contenu 2"/>
          <p:cNvSpPr txBox="1">
            <a:spLocks/>
          </p:cNvSpPr>
          <p:nvPr/>
        </p:nvSpPr>
        <p:spPr>
          <a:xfrm>
            <a:off x="5627775" y="2964143"/>
            <a:ext cx="4821195"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t>Implant, </a:t>
            </a:r>
            <a:r>
              <a:rPr lang="fr-FR" sz="2400" dirty="0" err="1"/>
              <a:t>prosthesis</a:t>
            </a:r>
            <a:endParaRPr lang="fr-FR" sz="2400" dirty="0"/>
          </a:p>
          <a:p>
            <a:r>
              <a:rPr lang="fr-FR" sz="2400" dirty="0" err="1"/>
              <a:t>Immobilization</a:t>
            </a:r>
            <a:r>
              <a:rPr lang="fr-FR" sz="2400" dirty="0"/>
              <a:t> 2 </a:t>
            </a:r>
            <a:r>
              <a:rPr lang="fr-FR" sz="2400" dirty="0" err="1"/>
              <a:t>weeks</a:t>
            </a:r>
            <a:endParaRPr lang="fr-FR" sz="2400" dirty="0"/>
          </a:p>
          <a:p>
            <a:r>
              <a:rPr lang="fr-FR" sz="2400" dirty="0"/>
              <a:t>2 week: self multi-</a:t>
            </a:r>
            <a:r>
              <a:rPr lang="fr-FR" sz="2400" dirty="0" err="1"/>
              <a:t>directional</a:t>
            </a:r>
            <a:r>
              <a:rPr lang="fr-FR" sz="2400" dirty="0"/>
              <a:t> </a:t>
            </a:r>
            <a:r>
              <a:rPr lang="fr-FR" sz="2400" dirty="0" err="1"/>
              <a:t>mobilization</a:t>
            </a:r>
            <a:r>
              <a:rPr lang="fr-FR" sz="2400" dirty="0"/>
              <a:t> </a:t>
            </a:r>
            <a:r>
              <a:rPr lang="fr-FR" sz="2400" dirty="0" err="1"/>
              <a:t>teaching</a:t>
            </a:r>
            <a:r>
              <a:rPr lang="fr-FR" sz="2400" dirty="0"/>
              <a:t> by physio</a:t>
            </a:r>
          </a:p>
          <a:p>
            <a:r>
              <a:rPr lang="fr-FR" sz="2400" dirty="0"/>
              <a:t>4 week: self </a:t>
            </a:r>
            <a:r>
              <a:rPr lang="fr-FR" sz="2400" dirty="0" err="1"/>
              <a:t>rehabilitation</a:t>
            </a:r>
            <a:r>
              <a:rPr lang="fr-FR" sz="2400" dirty="0"/>
              <a:t> program</a:t>
            </a:r>
          </a:p>
          <a:p>
            <a:r>
              <a:rPr lang="fr-FR" sz="2400" dirty="0" err="1"/>
              <a:t>Visit</a:t>
            </a:r>
            <a:r>
              <a:rPr lang="fr-FR" sz="2400" dirty="0"/>
              <a:t> of control: 2, 4 week, 6 </a:t>
            </a:r>
            <a:r>
              <a:rPr lang="fr-FR" sz="2400" dirty="0" err="1"/>
              <a:t>month</a:t>
            </a:r>
            <a:endParaRPr lang="fr-FR" sz="2400" dirty="0"/>
          </a:p>
        </p:txBody>
      </p:sp>
    </p:spTree>
    <p:extLst>
      <p:ext uri="{BB962C8B-B14F-4D97-AF65-F5344CB8AC3E}">
        <p14:creationId xmlns:p14="http://schemas.microsoft.com/office/powerpoint/2010/main" val="3979421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26299" t="11729" r="40762" b="4209"/>
          <a:stretch/>
        </p:blipFill>
        <p:spPr>
          <a:xfrm>
            <a:off x="7216345" y="116393"/>
            <a:ext cx="4629666" cy="6645810"/>
          </a:xfrm>
          <a:prstGeom prst="rect">
            <a:avLst/>
          </a:prstGeom>
        </p:spPr>
      </p:pic>
      <p:pic>
        <p:nvPicPr>
          <p:cNvPr id="7" name="Image 6"/>
          <p:cNvPicPr>
            <a:picLocks noChangeAspect="1"/>
          </p:cNvPicPr>
          <p:nvPr/>
        </p:nvPicPr>
        <p:blipFill rotWithShape="1">
          <a:blip r:embed="rId3"/>
          <a:srcRect l="49833" t="47705" r="17833" b="11999"/>
          <a:stretch/>
        </p:blipFill>
        <p:spPr>
          <a:xfrm>
            <a:off x="3649361" y="230660"/>
            <a:ext cx="2679233" cy="1878228"/>
          </a:xfrm>
          <a:prstGeom prst="rect">
            <a:avLst/>
          </a:prstGeom>
        </p:spPr>
      </p:pic>
      <p:pic>
        <p:nvPicPr>
          <p:cNvPr id="8" name="Image 7"/>
          <p:cNvPicPr>
            <a:picLocks noChangeAspect="1"/>
          </p:cNvPicPr>
          <p:nvPr/>
        </p:nvPicPr>
        <p:blipFill rotWithShape="1">
          <a:blip r:embed="rId3"/>
          <a:srcRect l="1417" t="49668" r="66583" b="10924"/>
          <a:stretch/>
        </p:blipFill>
        <p:spPr>
          <a:xfrm>
            <a:off x="558999" y="230660"/>
            <a:ext cx="2711423" cy="1878228"/>
          </a:xfrm>
          <a:prstGeom prst="rect">
            <a:avLst/>
          </a:prstGeom>
        </p:spPr>
      </p:pic>
      <p:pic>
        <p:nvPicPr>
          <p:cNvPr id="9" name="Image 8"/>
          <p:cNvPicPr>
            <a:picLocks noChangeAspect="1"/>
          </p:cNvPicPr>
          <p:nvPr/>
        </p:nvPicPr>
        <p:blipFill rotWithShape="1">
          <a:blip r:embed="rId4"/>
          <a:srcRect l="21597" t="60733" r="59358" b="13089"/>
          <a:stretch/>
        </p:blipFill>
        <p:spPr>
          <a:xfrm>
            <a:off x="558999" y="2384852"/>
            <a:ext cx="2191265" cy="1694275"/>
          </a:xfrm>
          <a:prstGeom prst="rect">
            <a:avLst/>
          </a:prstGeom>
        </p:spPr>
      </p:pic>
      <p:pic>
        <p:nvPicPr>
          <p:cNvPr id="10" name="Image 9"/>
          <p:cNvPicPr>
            <a:picLocks noChangeAspect="1"/>
          </p:cNvPicPr>
          <p:nvPr/>
        </p:nvPicPr>
        <p:blipFill rotWithShape="1">
          <a:blip r:embed="rId4"/>
          <a:srcRect l="44078" t="60908" r="37074" b="15707"/>
          <a:stretch/>
        </p:blipFill>
        <p:spPr>
          <a:xfrm>
            <a:off x="3077799" y="2384852"/>
            <a:ext cx="2463114" cy="1719049"/>
          </a:xfrm>
          <a:prstGeom prst="rect">
            <a:avLst/>
          </a:prstGeom>
        </p:spPr>
      </p:pic>
      <p:pic>
        <p:nvPicPr>
          <p:cNvPr id="11" name="Image 10"/>
          <p:cNvPicPr>
            <a:picLocks noChangeAspect="1"/>
          </p:cNvPicPr>
          <p:nvPr/>
        </p:nvPicPr>
        <p:blipFill>
          <a:blip r:embed="rId5"/>
          <a:stretch>
            <a:fillRect/>
          </a:stretch>
        </p:blipFill>
        <p:spPr>
          <a:xfrm>
            <a:off x="558999" y="4440193"/>
            <a:ext cx="1387816" cy="2016546"/>
          </a:xfrm>
          <a:prstGeom prst="rect">
            <a:avLst/>
          </a:prstGeom>
        </p:spPr>
      </p:pic>
      <p:pic>
        <p:nvPicPr>
          <p:cNvPr id="12" name="Image 11"/>
          <p:cNvPicPr>
            <a:picLocks noChangeAspect="1"/>
          </p:cNvPicPr>
          <p:nvPr/>
        </p:nvPicPr>
        <p:blipFill>
          <a:blip r:embed="rId6"/>
          <a:stretch>
            <a:fillRect/>
          </a:stretch>
        </p:blipFill>
        <p:spPr>
          <a:xfrm rot="5400000">
            <a:off x="2017399" y="4695163"/>
            <a:ext cx="2016547" cy="1506609"/>
          </a:xfrm>
          <a:prstGeom prst="rect">
            <a:avLst/>
          </a:prstGeom>
        </p:spPr>
      </p:pic>
      <p:pic>
        <p:nvPicPr>
          <p:cNvPr id="13" name="Image 12"/>
          <p:cNvPicPr>
            <a:picLocks noChangeAspect="1"/>
          </p:cNvPicPr>
          <p:nvPr/>
        </p:nvPicPr>
        <p:blipFill>
          <a:blip r:embed="rId7"/>
          <a:stretch>
            <a:fillRect/>
          </a:stretch>
        </p:blipFill>
        <p:spPr>
          <a:xfrm>
            <a:off x="4104530" y="4440193"/>
            <a:ext cx="2615545" cy="1954248"/>
          </a:xfrm>
          <a:prstGeom prst="rect">
            <a:avLst/>
          </a:prstGeom>
        </p:spPr>
      </p:pic>
    </p:spTree>
    <p:extLst>
      <p:ext uri="{BB962C8B-B14F-4D97-AF65-F5344CB8AC3E}">
        <p14:creationId xmlns:p14="http://schemas.microsoft.com/office/powerpoint/2010/main" val="2834816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51" y="1403152"/>
            <a:ext cx="12496800" cy="1325563"/>
          </a:xfrm>
        </p:spPr>
        <p:txBody>
          <a:bodyPr>
            <a:normAutofit/>
          </a:bodyPr>
          <a:lstStyle/>
          <a:p>
            <a:r>
              <a:rPr lang="fr-FR" sz="3200" dirty="0"/>
              <a:t>Extensive program, </a:t>
            </a:r>
            <a:r>
              <a:rPr lang="fr-FR" sz="3200" b="1" dirty="0"/>
              <a:t>self </a:t>
            </a:r>
            <a:r>
              <a:rPr lang="fr-FR" sz="3200" b="1" dirty="0" err="1"/>
              <a:t>controlled</a:t>
            </a:r>
            <a:r>
              <a:rPr lang="fr-FR" sz="3200" b="1" dirty="0"/>
              <a:t> </a:t>
            </a:r>
            <a:r>
              <a:rPr lang="fr-FR" sz="3200" b="1" dirty="0" err="1"/>
              <a:t>rehabilitation</a:t>
            </a:r>
            <a:r>
              <a:rPr lang="fr-FR" sz="3200" dirty="0"/>
              <a:t>, no </a:t>
            </a:r>
            <a:r>
              <a:rPr lang="fr-FR" sz="3200" dirty="0" err="1"/>
              <a:t>rehabilitation</a:t>
            </a:r>
            <a:r>
              <a:rPr lang="fr-FR" sz="3200" dirty="0"/>
              <a:t> ?</a:t>
            </a:r>
          </a:p>
        </p:txBody>
      </p:sp>
      <p:sp>
        <p:nvSpPr>
          <p:cNvPr id="3" name="Espace réservé du contenu 2"/>
          <p:cNvSpPr>
            <a:spLocks noGrp="1"/>
          </p:cNvSpPr>
          <p:nvPr>
            <p:ph idx="1"/>
          </p:nvPr>
        </p:nvSpPr>
        <p:spPr>
          <a:xfrm>
            <a:off x="109151" y="2408331"/>
            <a:ext cx="4407244" cy="4351338"/>
          </a:xfrm>
          <a:ln>
            <a:solidFill>
              <a:schemeClr val="tx1"/>
            </a:solidFill>
          </a:ln>
        </p:spPr>
        <p:txBody>
          <a:bodyPr/>
          <a:lstStyle/>
          <a:p>
            <a:r>
              <a:rPr lang="fr-FR" dirty="0" err="1"/>
              <a:t>Trapeziectomy</a:t>
            </a:r>
            <a:endParaRPr lang="fr-FR" dirty="0"/>
          </a:p>
          <a:p>
            <a:pPr marL="0" indent="0">
              <a:buNone/>
            </a:pPr>
            <a:endParaRPr lang="fr-FR" dirty="0"/>
          </a:p>
          <a:p>
            <a:r>
              <a:rPr lang="fr-FR" sz="2400" dirty="0"/>
              <a:t>Respect of </a:t>
            </a:r>
            <a:r>
              <a:rPr lang="fr-FR" sz="2400" dirty="0" err="1"/>
              <a:t>immobilization</a:t>
            </a:r>
            <a:r>
              <a:rPr lang="fr-FR" sz="2400" dirty="0"/>
              <a:t> </a:t>
            </a:r>
            <a:r>
              <a:rPr lang="fr-FR" sz="2400" dirty="0" err="1"/>
              <a:t>delay</a:t>
            </a:r>
            <a:endParaRPr lang="fr-FR" sz="2400" dirty="0"/>
          </a:p>
          <a:p>
            <a:r>
              <a:rPr lang="fr-FR" sz="2400" dirty="0" err="1"/>
              <a:t>Wrist-thumb</a:t>
            </a:r>
            <a:r>
              <a:rPr lang="fr-FR" sz="2400" dirty="0"/>
              <a:t> </a:t>
            </a:r>
            <a:r>
              <a:rPr lang="fr-FR" sz="2400" dirty="0" err="1"/>
              <a:t>orthosis</a:t>
            </a:r>
            <a:endParaRPr lang="fr-FR" sz="2400" dirty="0"/>
          </a:p>
          <a:p>
            <a:r>
              <a:rPr lang="fr-FR" sz="2400" dirty="0"/>
              <a:t>Progressive </a:t>
            </a:r>
            <a:r>
              <a:rPr lang="fr-FR" sz="2400" dirty="0" err="1"/>
              <a:t>mobilization</a:t>
            </a:r>
            <a:r>
              <a:rPr lang="fr-FR" sz="2400" dirty="0"/>
              <a:t> (</a:t>
            </a:r>
            <a:r>
              <a:rPr lang="fr-FR" sz="2400" dirty="0" err="1"/>
              <a:t>Ext°retroP</a:t>
            </a:r>
            <a:r>
              <a:rPr lang="fr-FR" sz="2400" dirty="0"/>
              <a:t>° to </a:t>
            </a:r>
            <a:r>
              <a:rPr lang="fr-FR" sz="2400" dirty="0" err="1"/>
              <a:t>Flex°opp</a:t>
            </a:r>
            <a:r>
              <a:rPr lang="fr-FR" sz="2400" dirty="0"/>
              <a:t>°)</a:t>
            </a:r>
          </a:p>
          <a:p>
            <a:r>
              <a:rPr lang="fr-FR" sz="2400" dirty="0" err="1"/>
              <a:t>Stabilizers</a:t>
            </a:r>
            <a:r>
              <a:rPr lang="fr-FR" sz="2400" dirty="0"/>
              <a:t> </a:t>
            </a:r>
            <a:r>
              <a:rPr lang="fr-FR" sz="2400" dirty="0" err="1"/>
              <a:t>reinforcement</a:t>
            </a:r>
            <a:endParaRPr lang="fr-FR" sz="2400" dirty="0"/>
          </a:p>
          <a:p>
            <a:r>
              <a:rPr lang="fr-FR" sz="2400" dirty="0" err="1"/>
              <a:t>Rotatory</a:t>
            </a:r>
            <a:r>
              <a:rPr lang="fr-FR" sz="2400" dirty="0"/>
              <a:t> control </a:t>
            </a:r>
            <a:r>
              <a:rPr lang="fr-FR" sz="2400" dirty="0" err="1"/>
              <a:t>after</a:t>
            </a:r>
            <a:r>
              <a:rPr lang="fr-FR" sz="2400" dirty="0"/>
              <a:t> 2 </a:t>
            </a:r>
            <a:r>
              <a:rPr lang="fr-FR" sz="2400" dirty="0" err="1"/>
              <a:t>months</a:t>
            </a:r>
            <a:endParaRPr lang="fr-FR" sz="2400" dirty="0"/>
          </a:p>
          <a:p>
            <a:r>
              <a:rPr lang="fr-FR" sz="2400" dirty="0" err="1"/>
              <a:t>Recovery</a:t>
            </a:r>
            <a:r>
              <a:rPr lang="fr-FR" sz="2400" dirty="0"/>
              <a:t> 3-6 </a:t>
            </a:r>
            <a:r>
              <a:rPr lang="fr-FR" sz="2400" dirty="0" err="1"/>
              <a:t>month</a:t>
            </a:r>
            <a:r>
              <a:rPr lang="fr-FR" sz="2400" dirty="0"/>
              <a:t> </a:t>
            </a:r>
          </a:p>
        </p:txBody>
      </p:sp>
      <p:sp>
        <p:nvSpPr>
          <p:cNvPr id="4" name="Espace réservé du contenu 2"/>
          <p:cNvSpPr txBox="1">
            <a:spLocks/>
          </p:cNvSpPr>
          <p:nvPr/>
        </p:nvSpPr>
        <p:spPr>
          <a:xfrm>
            <a:off x="7620000" y="2408331"/>
            <a:ext cx="4310449"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t>Prosthesis</a:t>
            </a:r>
            <a:endParaRPr lang="fr-FR" dirty="0"/>
          </a:p>
          <a:p>
            <a:pPr marL="0" indent="0">
              <a:buNone/>
            </a:pPr>
            <a:endParaRPr lang="fr-FR" dirty="0"/>
          </a:p>
          <a:p>
            <a:r>
              <a:rPr lang="fr-FR" sz="2400" dirty="0" err="1"/>
              <a:t>Immediate</a:t>
            </a:r>
            <a:r>
              <a:rPr lang="fr-FR" sz="2400" dirty="0"/>
              <a:t> </a:t>
            </a:r>
            <a:r>
              <a:rPr lang="fr-FR" sz="2400" dirty="0" err="1"/>
              <a:t>mobilization</a:t>
            </a:r>
            <a:r>
              <a:rPr lang="fr-FR" sz="2400" dirty="0"/>
              <a:t> ?</a:t>
            </a:r>
          </a:p>
          <a:p>
            <a:r>
              <a:rPr lang="fr-FR" sz="2400" dirty="0" err="1"/>
              <a:t>Neopren</a:t>
            </a:r>
            <a:r>
              <a:rPr lang="fr-FR" sz="2400" dirty="0"/>
              <a:t> </a:t>
            </a:r>
            <a:r>
              <a:rPr lang="fr-FR" sz="2400" dirty="0" err="1"/>
              <a:t>splint</a:t>
            </a:r>
            <a:endParaRPr lang="fr-FR" sz="2400" dirty="0"/>
          </a:p>
          <a:p>
            <a:r>
              <a:rPr lang="fr-FR" sz="2400" dirty="0" err="1"/>
              <a:t>Functional</a:t>
            </a:r>
            <a:r>
              <a:rPr lang="fr-FR" sz="2400" dirty="0"/>
              <a:t> </a:t>
            </a:r>
            <a:r>
              <a:rPr lang="fr-FR" sz="2400" dirty="0" err="1"/>
              <a:t>activities</a:t>
            </a:r>
            <a:r>
              <a:rPr lang="fr-FR" sz="2400" dirty="0"/>
              <a:t> </a:t>
            </a:r>
          </a:p>
          <a:p>
            <a:r>
              <a:rPr lang="fr-FR" sz="2400" dirty="0"/>
              <a:t>Progressive </a:t>
            </a:r>
            <a:r>
              <a:rPr lang="fr-FR" sz="2400" dirty="0" err="1"/>
              <a:t>loading</a:t>
            </a:r>
            <a:endParaRPr lang="fr-FR" sz="2400" dirty="0"/>
          </a:p>
          <a:p>
            <a:r>
              <a:rPr lang="fr-FR" sz="2400" dirty="0" err="1"/>
              <a:t>Rotatory</a:t>
            </a:r>
            <a:r>
              <a:rPr lang="fr-FR" sz="2400" dirty="0"/>
              <a:t> control ?</a:t>
            </a:r>
          </a:p>
          <a:p>
            <a:r>
              <a:rPr lang="fr-FR" sz="2400" dirty="0" err="1"/>
              <a:t>Recovery</a:t>
            </a:r>
            <a:r>
              <a:rPr lang="fr-FR" sz="2400" dirty="0"/>
              <a:t> 2-3 </a:t>
            </a:r>
            <a:r>
              <a:rPr lang="fr-FR" sz="2400" dirty="0" err="1"/>
              <a:t>month</a:t>
            </a:r>
            <a:endParaRPr lang="fr-FR" sz="2400" dirty="0"/>
          </a:p>
        </p:txBody>
      </p:sp>
      <p:sp>
        <p:nvSpPr>
          <p:cNvPr id="5" name="ZoneTexte 4"/>
          <p:cNvSpPr txBox="1"/>
          <p:nvPr/>
        </p:nvSpPr>
        <p:spPr>
          <a:xfrm>
            <a:off x="4651290" y="3319354"/>
            <a:ext cx="2932669" cy="2308324"/>
          </a:xfrm>
          <a:prstGeom prst="rect">
            <a:avLst/>
          </a:prstGeom>
          <a:noFill/>
          <a:ln>
            <a:solidFill>
              <a:schemeClr val="tx1"/>
            </a:solidFill>
          </a:ln>
        </p:spPr>
        <p:txBody>
          <a:bodyPr wrap="square" rtlCol="0">
            <a:spAutoFit/>
          </a:bodyPr>
          <a:lstStyle/>
          <a:p>
            <a:pPr marL="285750" indent="-285750">
              <a:buFontTx/>
              <a:buChar char="-"/>
            </a:pPr>
            <a:r>
              <a:rPr lang="fr-FR" dirty="0" err="1"/>
              <a:t>Always</a:t>
            </a:r>
            <a:r>
              <a:rPr lang="fr-FR" dirty="0"/>
              <a:t>: </a:t>
            </a:r>
            <a:r>
              <a:rPr lang="fr-FR" dirty="0" err="1"/>
              <a:t>regular</a:t>
            </a:r>
            <a:r>
              <a:rPr lang="fr-FR" dirty="0"/>
              <a:t> </a:t>
            </a:r>
            <a:r>
              <a:rPr lang="fr-FR" dirty="0" err="1"/>
              <a:t>follow</a:t>
            </a:r>
            <a:r>
              <a:rPr lang="fr-FR" dirty="0"/>
              <a:t>-up</a:t>
            </a:r>
          </a:p>
          <a:p>
            <a:pPr marL="285750" indent="-285750">
              <a:buFontTx/>
              <a:buChar char="-"/>
            </a:pPr>
            <a:r>
              <a:rPr lang="fr-FR" dirty="0"/>
              <a:t>Informations </a:t>
            </a:r>
          </a:p>
          <a:p>
            <a:pPr marL="285750" indent="-285750">
              <a:buFontTx/>
              <a:buChar char="-"/>
            </a:pPr>
            <a:r>
              <a:rPr lang="fr-FR" dirty="0" err="1"/>
              <a:t>Therapeutic</a:t>
            </a:r>
            <a:r>
              <a:rPr lang="fr-FR" dirty="0"/>
              <a:t> </a:t>
            </a:r>
            <a:r>
              <a:rPr lang="fr-FR" dirty="0" err="1"/>
              <a:t>education</a:t>
            </a:r>
            <a:endParaRPr lang="fr-FR" dirty="0"/>
          </a:p>
          <a:p>
            <a:pPr marL="285750" indent="-285750">
              <a:buFontTx/>
              <a:buChar char="-"/>
            </a:pPr>
            <a:r>
              <a:rPr lang="fr-FR" dirty="0"/>
              <a:t>Self </a:t>
            </a:r>
            <a:r>
              <a:rPr lang="fr-FR" dirty="0" err="1"/>
              <a:t>controlled</a:t>
            </a:r>
            <a:r>
              <a:rPr lang="fr-FR" dirty="0"/>
              <a:t> </a:t>
            </a:r>
            <a:r>
              <a:rPr lang="fr-FR" dirty="0" err="1"/>
              <a:t>rehabilitation</a:t>
            </a:r>
            <a:r>
              <a:rPr lang="fr-FR" dirty="0"/>
              <a:t> program by expert </a:t>
            </a:r>
            <a:r>
              <a:rPr lang="fr-FR" dirty="0" err="1"/>
              <a:t>handtherapist</a:t>
            </a:r>
            <a:endParaRPr lang="fr-FR" dirty="0"/>
          </a:p>
          <a:p>
            <a:pPr marL="285750" indent="-285750">
              <a:buFontTx/>
              <a:buChar char="-"/>
            </a:pPr>
            <a:r>
              <a:rPr lang="fr-FR" dirty="0"/>
              <a:t>Extensive program if </a:t>
            </a:r>
            <a:r>
              <a:rPr lang="fr-FR" dirty="0" err="1"/>
              <a:t>necessary</a:t>
            </a:r>
            <a:endParaRPr lang="fr-FR" dirty="0"/>
          </a:p>
        </p:txBody>
      </p:sp>
      <p:sp>
        <p:nvSpPr>
          <p:cNvPr id="6" name="Flèche droite 5"/>
          <p:cNvSpPr/>
          <p:nvPr/>
        </p:nvSpPr>
        <p:spPr>
          <a:xfrm>
            <a:off x="7414054" y="4275808"/>
            <a:ext cx="411892" cy="1977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droite 6"/>
          <p:cNvSpPr/>
          <p:nvPr/>
        </p:nvSpPr>
        <p:spPr>
          <a:xfrm rot="10800000">
            <a:off x="4310449" y="4374662"/>
            <a:ext cx="411892" cy="1977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16318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0F8E9-985F-3F64-936F-44F65701E225}"/>
              </a:ext>
            </a:extLst>
          </p:cNvPr>
          <p:cNvSpPr>
            <a:spLocks noGrp="1"/>
          </p:cNvSpPr>
          <p:nvPr>
            <p:ph type="title"/>
          </p:nvPr>
        </p:nvSpPr>
        <p:spPr>
          <a:xfrm>
            <a:off x="730624" y="1665007"/>
            <a:ext cx="10515600" cy="1325563"/>
          </a:xfrm>
        </p:spPr>
        <p:txBody>
          <a:bodyPr/>
          <a:lstStyle/>
          <a:p>
            <a:r>
              <a:rPr lang="fr-FR" dirty="0"/>
              <a:t>PEC post op en 2023 (pays européens) </a:t>
            </a:r>
          </a:p>
        </p:txBody>
      </p:sp>
      <p:sp>
        <p:nvSpPr>
          <p:cNvPr id="3" name="Espace réservé du contenu 2">
            <a:extLst>
              <a:ext uri="{FF2B5EF4-FFF2-40B4-BE49-F238E27FC236}">
                <a16:creationId xmlns:a16="http://schemas.microsoft.com/office/drawing/2014/main" id="{78130139-DEB1-4252-712F-A175075B988F}"/>
              </a:ext>
            </a:extLst>
          </p:cNvPr>
          <p:cNvSpPr>
            <a:spLocks noGrp="1"/>
          </p:cNvSpPr>
          <p:nvPr>
            <p:ph idx="1"/>
          </p:nvPr>
        </p:nvSpPr>
        <p:spPr>
          <a:xfrm>
            <a:off x="730624" y="2769347"/>
            <a:ext cx="10515600" cy="3239434"/>
          </a:xfrm>
        </p:spPr>
        <p:txBody>
          <a:bodyPr/>
          <a:lstStyle/>
          <a:p>
            <a:r>
              <a:rPr lang="fr-FR" dirty="0"/>
              <a:t>➢ </a:t>
            </a:r>
            <a:r>
              <a:rPr lang="fr-FR" sz="2400" dirty="0"/>
              <a:t>56% prennent en charge en rééducation la PTM.</a:t>
            </a:r>
          </a:p>
          <a:p>
            <a:r>
              <a:rPr lang="fr-FR" sz="2400" dirty="0"/>
              <a:t>➢ 51% effectuent moins de 20 séances.</a:t>
            </a:r>
          </a:p>
          <a:p>
            <a:r>
              <a:rPr lang="fr-FR" sz="2400" dirty="0"/>
              <a:t>➢ 87% réalisent des orthèses en post op.</a:t>
            </a:r>
          </a:p>
          <a:p>
            <a:r>
              <a:rPr lang="fr-FR" sz="2400" dirty="0"/>
              <a:t>➢ 60% réalisent des gantelets simples</a:t>
            </a:r>
          </a:p>
          <a:p>
            <a:r>
              <a:rPr lang="fr-FR" sz="2400" dirty="0"/>
              <a:t>➢ 52% portent le gantelet moins de 3 semaines</a:t>
            </a:r>
          </a:p>
          <a:p>
            <a:r>
              <a:rPr lang="fr-FR" sz="2400" dirty="0"/>
              <a:t>➢ 55% affirment avoir eu à faire à une complication post op.</a:t>
            </a:r>
          </a:p>
        </p:txBody>
      </p:sp>
      <p:sp>
        <p:nvSpPr>
          <p:cNvPr id="4" name="ZoneTexte 3">
            <a:extLst>
              <a:ext uri="{FF2B5EF4-FFF2-40B4-BE49-F238E27FC236}">
                <a16:creationId xmlns:a16="http://schemas.microsoft.com/office/drawing/2014/main" id="{E232EE83-EE69-9C64-4269-21166C559721}"/>
              </a:ext>
            </a:extLst>
          </p:cNvPr>
          <p:cNvSpPr txBox="1"/>
          <p:nvPr/>
        </p:nvSpPr>
        <p:spPr>
          <a:xfrm>
            <a:off x="614083" y="6169709"/>
            <a:ext cx="8350623" cy="646331"/>
          </a:xfrm>
          <a:prstGeom prst="rect">
            <a:avLst/>
          </a:prstGeom>
          <a:noFill/>
          <a:ln>
            <a:solidFill>
              <a:schemeClr val="tx1"/>
            </a:solidFill>
          </a:ln>
        </p:spPr>
        <p:txBody>
          <a:bodyPr wrap="square" rtlCol="0">
            <a:spAutoFit/>
          </a:bodyPr>
          <a:lstStyle/>
          <a:p>
            <a:r>
              <a:rPr lang="fr-FR" dirty="0"/>
              <a:t>La prothèse </a:t>
            </a:r>
            <a:r>
              <a:rPr lang="fr-FR" dirty="0" err="1"/>
              <a:t>trapézo</a:t>
            </a:r>
            <a:r>
              <a:rPr lang="fr-FR" dirty="0"/>
              <a:t>-métacarpienne : Place de la rééducation et de l’orthèse en 2023</a:t>
            </a:r>
          </a:p>
          <a:p>
            <a:r>
              <a:rPr lang="fr-FR" dirty="0"/>
              <a:t>Alain </a:t>
            </a:r>
            <a:r>
              <a:rPr lang="fr-FR" dirty="0" err="1"/>
              <a:t>Gosp</a:t>
            </a:r>
            <a:r>
              <a:rPr lang="fr-FR" dirty="0"/>
              <a:t>-Server, mémoire DIU, Grenoble 2023.</a:t>
            </a:r>
          </a:p>
        </p:txBody>
      </p:sp>
    </p:spTree>
    <p:extLst>
      <p:ext uri="{BB962C8B-B14F-4D97-AF65-F5344CB8AC3E}">
        <p14:creationId xmlns:p14="http://schemas.microsoft.com/office/powerpoint/2010/main" val="810934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51FE53-1FD5-8FCA-30A8-922D860FABF5}"/>
              </a:ext>
            </a:extLst>
          </p:cNvPr>
          <p:cNvSpPr>
            <a:spLocks noGrp="1"/>
          </p:cNvSpPr>
          <p:nvPr>
            <p:ph type="title"/>
          </p:nvPr>
        </p:nvSpPr>
        <p:spPr>
          <a:xfrm>
            <a:off x="647699" y="3074894"/>
            <a:ext cx="3483421" cy="3352800"/>
          </a:xfrm>
        </p:spPr>
        <p:txBody>
          <a:bodyPr>
            <a:normAutofit fontScale="90000"/>
          </a:bodyPr>
          <a:lstStyle/>
          <a:p>
            <a:r>
              <a:rPr lang="fr-FR" dirty="0"/>
              <a:t>Notre pratique</a:t>
            </a:r>
            <a:br>
              <a:rPr lang="fr-FR" dirty="0"/>
            </a:br>
            <a:br>
              <a:rPr lang="fr-FR" dirty="0"/>
            </a:br>
            <a:r>
              <a:rPr lang="fr-FR" sz="2200" dirty="0"/>
              <a:t>CAMP Dax</a:t>
            </a:r>
            <a:br>
              <a:rPr lang="fr-FR" sz="2200" dirty="0"/>
            </a:br>
            <a:r>
              <a:rPr lang="fr-FR" sz="2200" dirty="0"/>
              <a:t>J. </a:t>
            </a:r>
            <a:r>
              <a:rPr lang="fr-FR" sz="2200" dirty="0" err="1"/>
              <a:t>Rezzouk</a:t>
            </a:r>
            <a:br>
              <a:rPr lang="fr-FR" sz="2200" dirty="0"/>
            </a:br>
            <a:r>
              <a:rPr lang="fr-FR" sz="2200" dirty="0"/>
              <a:t>V. </a:t>
            </a:r>
            <a:r>
              <a:rPr lang="fr-FR" sz="2200" dirty="0" err="1"/>
              <a:t>Madert</a:t>
            </a:r>
            <a:br>
              <a:rPr lang="fr-FR" sz="2200" dirty="0"/>
            </a:br>
            <a:r>
              <a:rPr lang="fr-FR" sz="2200" dirty="0"/>
              <a:t>R. </a:t>
            </a:r>
            <a:r>
              <a:rPr lang="fr-FR" sz="2200" dirty="0" err="1"/>
              <a:t>Baladron</a:t>
            </a:r>
            <a:br>
              <a:rPr lang="fr-FR" sz="2200" dirty="0"/>
            </a:br>
            <a:r>
              <a:rPr lang="fr-FR" sz="2200" dirty="0"/>
              <a:t>M. Boutan</a:t>
            </a:r>
            <a:br>
              <a:rPr lang="fr-FR" sz="2200" dirty="0"/>
            </a:br>
            <a:br>
              <a:rPr lang="fr-FR" dirty="0"/>
            </a:br>
            <a:br>
              <a:rPr lang="fr-FR" dirty="0"/>
            </a:br>
            <a:endParaRPr lang="fr-FR" dirty="0"/>
          </a:p>
        </p:txBody>
      </p:sp>
      <p:sp>
        <p:nvSpPr>
          <p:cNvPr id="3" name="Espace réservé du contenu 2">
            <a:extLst>
              <a:ext uri="{FF2B5EF4-FFF2-40B4-BE49-F238E27FC236}">
                <a16:creationId xmlns:a16="http://schemas.microsoft.com/office/drawing/2014/main" id="{7C8FABA2-9C35-C4EB-EC56-9216BC57A71D}"/>
              </a:ext>
            </a:extLst>
          </p:cNvPr>
          <p:cNvSpPr>
            <a:spLocks noGrp="1"/>
          </p:cNvSpPr>
          <p:nvPr>
            <p:ph idx="1"/>
          </p:nvPr>
        </p:nvSpPr>
        <p:spPr>
          <a:xfrm>
            <a:off x="5073086" y="2047360"/>
            <a:ext cx="6401231" cy="5407867"/>
          </a:xfrm>
        </p:spPr>
        <p:txBody>
          <a:bodyPr/>
          <a:lstStyle/>
          <a:p>
            <a:r>
              <a:rPr lang="fr-FR" sz="2400" dirty="0"/>
              <a:t>PTTM</a:t>
            </a:r>
          </a:p>
          <a:p>
            <a:r>
              <a:rPr lang="fr-FR" sz="2400" dirty="0"/>
              <a:t>Parcours de soin</a:t>
            </a:r>
          </a:p>
          <a:p>
            <a:r>
              <a:rPr lang="fr-FR" sz="2400" dirty="0"/>
              <a:t>Orthèse post opératoire 3 </a:t>
            </a:r>
            <a:r>
              <a:rPr lang="fr-FR" sz="2400" dirty="0" err="1"/>
              <a:t>sem</a:t>
            </a:r>
            <a:r>
              <a:rPr lang="fr-FR" sz="2400" dirty="0"/>
              <a:t> + auto-rééducation</a:t>
            </a:r>
          </a:p>
          <a:p>
            <a:r>
              <a:rPr lang="fr-FR" sz="2400" dirty="0"/>
              <a:t>Rééducation spécialisée (J21J60, 12 séances)</a:t>
            </a:r>
          </a:p>
          <a:p>
            <a:endParaRPr lang="fr-FR" sz="2400" dirty="0"/>
          </a:p>
          <a:p>
            <a:r>
              <a:rPr lang="fr-FR" sz="2400" dirty="0"/>
              <a:t>2024/2025, n=112, 44-73 ans, 88 F, 24 H difficultés rencontrées, évaluation</a:t>
            </a:r>
          </a:p>
          <a:p>
            <a:endParaRPr lang="fr-FR" dirty="0"/>
          </a:p>
          <a:p>
            <a:endParaRPr lang="fr-FR" dirty="0"/>
          </a:p>
          <a:p>
            <a:endParaRPr lang="fr-FR" dirty="0"/>
          </a:p>
        </p:txBody>
      </p:sp>
    </p:spTree>
    <p:extLst>
      <p:ext uri="{BB962C8B-B14F-4D97-AF65-F5344CB8AC3E}">
        <p14:creationId xmlns:p14="http://schemas.microsoft.com/office/powerpoint/2010/main" val="2857520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B19032-42B3-9CBB-E72B-5F7A38AE118F}"/>
              </a:ext>
            </a:extLst>
          </p:cNvPr>
          <p:cNvSpPr>
            <a:spLocks noGrp="1"/>
          </p:cNvSpPr>
          <p:nvPr>
            <p:ph type="title"/>
          </p:nvPr>
        </p:nvSpPr>
        <p:spPr>
          <a:xfrm>
            <a:off x="549087" y="2664759"/>
            <a:ext cx="3483421" cy="2866599"/>
          </a:xfrm>
        </p:spPr>
        <p:txBody>
          <a:bodyPr/>
          <a:lstStyle/>
          <a:p>
            <a:r>
              <a:rPr lang="fr-FR" dirty="0"/>
              <a:t>Difficultés de récupération</a:t>
            </a:r>
            <a:br>
              <a:rPr lang="fr-FR" dirty="0"/>
            </a:br>
            <a:r>
              <a:rPr lang="fr-FR" dirty="0"/>
              <a:t>PTTM</a:t>
            </a:r>
          </a:p>
        </p:txBody>
      </p:sp>
      <p:sp>
        <p:nvSpPr>
          <p:cNvPr id="3" name="Espace réservé du contenu 2">
            <a:extLst>
              <a:ext uri="{FF2B5EF4-FFF2-40B4-BE49-F238E27FC236}">
                <a16:creationId xmlns:a16="http://schemas.microsoft.com/office/drawing/2014/main" id="{BD157DC8-42FD-1C25-8790-EFAB601A5596}"/>
              </a:ext>
            </a:extLst>
          </p:cNvPr>
          <p:cNvSpPr>
            <a:spLocks noGrp="1"/>
          </p:cNvSpPr>
          <p:nvPr>
            <p:ph idx="1"/>
          </p:nvPr>
        </p:nvSpPr>
        <p:spPr>
          <a:xfrm>
            <a:off x="5021631" y="2664759"/>
            <a:ext cx="6401231" cy="2982604"/>
          </a:xfrm>
        </p:spPr>
        <p:txBody>
          <a:bodyPr>
            <a:normAutofit lnSpcReduction="10000"/>
          </a:bodyPr>
          <a:lstStyle/>
          <a:p>
            <a:endParaRPr lang="fr-FR" dirty="0"/>
          </a:p>
          <a:p>
            <a:r>
              <a:rPr lang="fr-FR" dirty="0"/>
              <a:t>Fermeture de commissure </a:t>
            </a:r>
          </a:p>
          <a:p>
            <a:r>
              <a:rPr lang="fr-FR" dirty="0"/>
              <a:t>Contracture des muscles thénariens</a:t>
            </a:r>
          </a:p>
          <a:p>
            <a:r>
              <a:rPr lang="fr-FR" dirty="0"/>
              <a:t>Raideur MCP, opposition, poignet</a:t>
            </a:r>
          </a:p>
          <a:p>
            <a:r>
              <a:rPr lang="fr-FR" dirty="0"/>
              <a:t>Tendinopathie FCR /APL</a:t>
            </a:r>
          </a:p>
          <a:p>
            <a:r>
              <a:rPr lang="fr-FR" dirty="0"/>
              <a:t>Force de pinces latérale et opposition</a:t>
            </a:r>
          </a:p>
          <a:p>
            <a:endParaRPr lang="fr-FR" dirty="0"/>
          </a:p>
        </p:txBody>
      </p:sp>
    </p:spTree>
    <p:extLst>
      <p:ext uri="{BB962C8B-B14F-4D97-AF65-F5344CB8AC3E}">
        <p14:creationId xmlns:p14="http://schemas.microsoft.com/office/powerpoint/2010/main" val="945869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6D2106-6DC6-5885-53E4-C3348D304E4C}"/>
              </a:ext>
            </a:extLst>
          </p:cNvPr>
          <p:cNvSpPr>
            <a:spLocks noGrp="1"/>
          </p:cNvSpPr>
          <p:nvPr>
            <p:ph type="title"/>
          </p:nvPr>
        </p:nvSpPr>
        <p:spPr/>
        <p:txBody>
          <a:bodyPr/>
          <a:lstStyle/>
          <a:p>
            <a:r>
              <a:rPr lang="fr-FR" dirty="0"/>
              <a:t>La mobilité</a:t>
            </a:r>
          </a:p>
        </p:txBody>
      </p:sp>
      <p:sp>
        <p:nvSpPr>
          <p:cNvPr id="3" name="Espace réservé du contenu 2">
            <a:extLst>
              <a:ext uri="{FF2B5EF4-FFF2-40B4-BE49-F238E27FC236}">
                <a16:creationId xmlns:a16="http://schemas.microsoft.com/office/drawing/2014/main" id="{DA0226FD-1562-88A1-A09E-39996D4AD657}"/>
              </a:ext>
            </a:extLst>
          </p:cNvPr>
          <p:cNvSpPr>
            <a:spLocks noGrp="1"/>
          </p:cNvSpPr>
          <p:nvPr>
            <p:ph idx="1"/>
          </p:nvPr>
        </p:nvSpPr>
        <p:spPr>
          <a:xfrm>
            <a:off x="4974474" y="1224259"/>
            <a:ext cx="6401231" cy="2982604"/>
          </a:xfrm>
        </p:spPr>
        <p:txBody>
          <a:bodyPr>
            <a:normAutofit/>
          </a:bodyPr>
          <a:lstStyle/>
          <a:p>
            <a:r>
              <a:rPr lang="fr-FR" sz="2400" dirty="0"/>
              <a:t>Récupération spontanée du contact pouce doigts longs</a:t>
            </a:r>
          </a:p>
          <a:p>
            <a:r>
              <a:rPr lang="fr-FR" sz="2400" dirty="0"/>
              <a:t>Ouverture de commissure</a:t>
            </a:r>
          </a:p>
          <a:p>
            <a:r>
              <a:rPr lang="fr-FR" sz="2400" dirty="0"/>
              <a:t>Attitude en </a:t>
            </a:r>
            <a:r>
              <a:rPr lang="fr-FR" sz="2400" dirty="0" err="1"/>
              <a:t>anté-position</a:t>
            </a:r>
            <a:endParaRPr lang="fr-FR" sz="2400" dirty="0"/>
          </a:p>
        </p:txBody>
      </p:sp>
      <p:pic>
        <p:nvPicPr>
          <p:cNvPr id="5" name="Image 4">
            <a:extLst>
              <a:ext uri="{FF2B5EF4-FFF2-40B4-BE49-F238E27FC236}">
                <a16:creationId xmlns:a16="http://schemas.microsoft.com/office/drawing/2014/main" id="{0161C74F-A180-F045-AB4F-5462907A4964}"/>
              </a:ext>
            </a:extLst>
          </p:cNvPr>
          <p:cNvPicPr>
            <a:picLocks noChangeAspect="1"/>
          </p:cNvPicPr>
          <p:nvPr/>
        </p:nvPicPr>
        <p:blipFill>
          <a:blip r:embed="rId3"/>
          <a:stretch>
            <a:fillRect/>
          </a:stretch>
        </p:blipFill>
        <p:spPr>
          <a:xfrm rot="10800000">
            <a:off x="944604" y="3556404"/>
            <a:ext cx="2333925" cy="3120220"/>
          </a:xfrm>
          <a:prstGeom prst="rect">
            <a:avLst/>
          </a:prstGeom>
        </p:spPr>
      </p:pic>
      <p:pic>
        <p:nvPicPr>
          <p:cNvPr id="7" name="Image 6">
            <a:extLst>
              <a:ext uri="{FF2B5EF4-FFF2-40B4-BE49-F238E27FC236}">
                <a16:creationId xmlns:a16="http://schemas.microsoft.com/office/drawing/2014/main" id="{1E32F3A0-1E39-B658-4DEB-6AFDF9B29153}"/>
              </a:ext>
            </a:extLst>
          </p:cNvPr>
          <p:cNvPicPr>
            <a:picLocks noChangeAspect="1"/>
          </p:cNvPicPr>
          <p:nvPr/>
        </p:nvPicPr>
        <p:blipFill>
          <a:blip r:embed="rId4"/>
          <a:stretch>
            <a:fillRect/>
          </a:stretch>
        </p:blipFill>
        <p:spPr>
          <a:xfrm>
            <a:off x="4474742" y="3878999"/>
            <a:ext cx="2333926" cy="1745777"/>
          </a:xfrm>
          <a:prstGeom prst="rect">
            <a:avLst/>
          </a:prstGeom>
        </p:spPr>
      </p:pic>
      <p:pic>
        <p:nvPicPr>
          <p:cNvPr id="9" name="Image 8">
            <a:extLst>
              <a:ext uri="{FF2B5EF4-FFF2-40B4-BE49-F238E27FC236}">
                <a16:creationId xmlns:a16="http://schemas.microsoft.com/office/drawing/2014/main" id="{C914B155-1B92-C7AF-27A6-CFB5A78DA8AC}"/>
              </a:ext>
            </a:extLst>
          </p:cNvPr>
          <p:cNvPicPr>
            <a:picLocks noChangeAspect="1"/>
          </p:cNvPicPr>
          <p:nvPr/>
        </p:nvPicPr>
        <p:blipFill>
          <a:blip r:embed="rId5"/>
          <a:stretch>
            <a:fillRect/>
          </a:stretch>
        </p:blipFill>
        <p:spPr>
          <a:xfrm>
            <a:off x="7134625" y="3879000"/>
            <a:ext cx="1305841" cy="1745776"/>
          </a:xfrm>
          <a:prstGeom prst="rect">
            <a:avLst/>
          </a:prstGeom>
        </p:spPr>
      </p:pic>
      <p:pic>
        <p:nvPicPr>
          <p:cNvPr id="11" name="Image 10">
            <a:extLst>
              <a:ext uri="{FF2B5EF4-FFF2-40B4-BE49-F238E27FC236}">
                <a16:creationId xmlns:a16="http://schemas.microsoft.com/office/drawing/2014/main" id="{BB69A909-1756-46CE-48DC-814BC45A420B}"/>
              </a:ext>
            </a:extLst>
          </p:cNvPr>
          <p:cNvPicPr>
            <a:picLocks noChangeAspect="1"/>
          </p:cNvPicPr>
          <p:nvPr/>
        </p:nvPicPr>
        <p:blipFill>
          <a:blip r:embed="rId6"/>
          <a:stretch>
            <a:fillRect/>
          </a:stretch>
        </p:blipFill>
        <p:spPr>
          <a:xfrm>
            <a:off x="8673962" y="3879000"/>
            <a:ext cx="1305841" cy="1745777"/>
          </a:xfrm>
          <a:prstGeom prst="rect">
            <a:avLst/>
          </a:prstGeom>
        </p:spPr>
      </p:pic>
      <p:pic>
        <p:nvPicPr>
          <p:cNvPr id="14" name="Image 13">
            <a:extLst>
              <a:ext uri="{FF2B5EF4-FFF2-40B4-BE49-F238E27FC236}">
                <a16:creationId xmlns:a16="http://schemas.microsoft.com/office/drawing/2014/main" id="{DA578A39-19B3-3ADF-40F0-818EC97A33F9}"/>
              </a:ext>
            </a:extLst>
          </p:cNvPr>
          <p:cNvPicPr>
            <a:picLocks noChangeAspect="1"/>
          </p:cNvPicPr>
          <p:nvPr/>
        </p:nvPicPr>
        <p:blipFill>
          <a:blip r:embed="rId7"/>
          <a:stretch>
            <a:fillRect/>
          </a:stretch>
        </p:blipFill>
        <p:spPr>
          <a:xfrm>
            <a:off x="10231229" y="3887965"/>
            <a:ext cx="1305841" cy="1745776"/>
          </a:xfrm>
          <a:prstGeom prst="rect">
            <a:avLst/>
          </a:prstGeom>
        </p:spPr>
      </p:pic>
      <p:sp>
        <p:nvSpPr>
          <p:cNvPr id="15" name="ZoneTexte 14">
            <a:extLst>
              <a:ext uri="{FF2B5EF4-FFF2-40B4-BE49-F238E27FC236}">
                <a16:creationId xmlns:a16="http://schemas.microsoft.com/office/drawing/2014/main" id="{F28D5596-F71F-FB5F-574E-747B2121D327}"/>
              </a:ext>
            </a:extLst>
          </p:cNvPr>
          <p:cNvSpPr txBox="1"/>
          <p:nvPr/>
        </p:nvSpPr>
        <p:spPr>
          <a:xfrm>
            <a:off x="6329082" y="6027003"/>
            <a:ext cx="5307105" cy="830997"/>
          </a:xfrm>
          <a:prstGeom prst="rect">
            <a:avLst/>
          </a:prstGeom>
          <a:noFill/>
        </p:spPr>
        <p:txBody>
          <a:bodyPr wrap="square" rtlCol="0">
            <a:spAutoFit/>
          </a:bodyPr>
          <a:lstStyle/>
          <a:p>
            <a:r>
              <a:rPr lang="fr-FR" sz="4800" dirty="0"/>
              <a:t>85% Mob active th.</a:t>
            </a:r>
          </a:p>
        </p:txBody>
      </p:sp>
    </p:spTree>
    <p:extLst>
      <p:ext uri="{BB962C8B-B14F-4D97-AF65-F5344CB8AC3E}">
        <p14:creationId xmlns:p14="http://schemas.microsoft.com/office/powerpoint/2010/main" val="2358804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490D9B-F736-0606-69ED-DA1507508329}"/>
              </a:ext>
            </a:extLst>
          </p:cNvPr>
          <p:cNvSpPr>
            <a:spLocks noGrp="1"/>
          </p:cNvSpPr>
          <p:nvPr>
            <p:ph type="title"/>
          </p:nvPr>
        </p:nvSpPr>
        <p:spPr>
          <a:xfrm>
            <a:off x="522193" y="1143000"/>
            <a:ext cx="3483421" cy="2866599"/>
          </a:xfrm>
        </p:spPr>
        <p:txBody>
          <a:bodyPr>
            <a:normAutofit/>
          </a:bodyPr>
          <a:lstStyle/>
          <a:p>
            <a:r>
              <a:rPr lang="fr-FR" sz="3600" dirty="0"/>
              <a:t>Limitation d’ouverture de 1</a:t>
            </a:r>
            <a:r>
              <a:rPr lang="fr-FR" sz="3600" baseline="30000" dirty="0"/>
              <a:t>ère</a:t>
            </a:r>
            <a:r>
              <a:rPr lang="fr-FR" sz="3600" dirty="0"/>
              <a:t> commissure</a:t>
            </a:r>
          </a:p>
        </p:txBody>
      </p:sp>
      <p:sp>
        <p:nvSpPr>
          <p:cNvPr id="3" name="Espace réservé du contenu 2">
            <a:extLst>
              <a:ext uri="{FF2B5EF4-FFF2-40B4-BE49-F238E27FC236}">
                <a16:creationId xmlns:a16="http://schemas.microsoft.com/office/drawing/2014/main" id="{B6172B01-1209-F545-4893-AFA98ADC6706}"/>
              </a:ext>
            </a:extLst>
          </p:cNvPr>
          <p:cNvSpPr>
            <a:spLocks noGrp="1"/>
          </p:cNvSpPr>
          <p:nvPr>
            <p:ph idx="1"/>
          </p:nvPr>
        </p:nvSpPr>
        <p:spPr>
          <a:xfrm>
            <a:off x="4985772" y="1240251"/>
            <a:ext cx="6401231" cy="2982604"/>
          </a:xfrm>
        </p:spPr>
        <p:txBody>
          <a:bodyPr>
            <a:normAutofit/>
          </a:bodyPr>
          <a:lstStyle/>
          <a:p>
            <a:r>
              <a:rPr lang="fr-FR" sz="2400" dirty="0"/>
              <a:t>Orthèse commissurale port nocturne</a:t>
            </a:r>
          </a:p>
          <a:p>
            <a:r>
              <a:rPr lang="fr-FR" sz="2400" dirty="0"/>
              <a:t>Étirement AP</a:t>
            </a:r>
          </a:p>
          <a:p>
            <a:r>
              <a:rPr lang="fr-FR" sz="2400" dirty="0"/>
              <a:t>Éducation posturale</a:t>
            </a:r>
          </a:p>
          <a:p>
            <a:r>
              <a:rPr lang="fr-FR" sz="2400" dirty="0"/>
              <a:t>Éducation aux prises</a:t>
            </a:r>
          </a:p>
        </p:txBody>
      </p:sp>
      <p:pic>
        <p:nvPicPr>
          <p:cNvPr id="12" name="Image 11">
            <a:extLst>
              <a:ext uri="{FF2B5EF4-FFF2-40B4-BE49-F238E27FC236}">
                <a16:creationId xmlns:a16="http://schemas.microsoft.com/office/drawing/2014/main" id="{1B584A5E-4C31-E487-214A-8A5C0D2DDF7D}"/>
              </a:ext>
            </a:extLst>
          </p:cNvPr>
          <p:cNvPicPr>
            <a:picLocks noChangeAspect="1"/>
          </p:cNvPicPr>
          <p:nvPr/>
        </p:nvPicPr>
        <p:blipFill>
          <a:blip r:embed="rId3"/>
          <a:stretch>
            <a:fillRect/>
          </a:stretch>
        </p:blipFill>
        <p:spPr>
          <a:xfrm>
            <a:off x="2389409" y="3772466"/>
            <a:ext cx="2097924" cy="2804711"/>
          </a:xfrm>
          <a:prstGeom prst="rect">
            <a:avLst/>
          </a:prstGeom>
        </p:spPr>
      </p:pic>
      <p:pic>
        <p:nvPicPr>
          <p:cNvPr id="14" name="Image 13">
            <a:extLst>
              <a:ext uri="{FF2B5EF4-FFF2-40B4-BE49-F238E27FC236}">
                <a16:creationId xmlns:a16="http://schemas.microsoft.com/office/drawing/2014/main" id="{B442D8A5-B0FF-EB7E-D0DB-A004165864A4}"/>
              </a:ext>
            </a:extLst>
          </p:cNvPr>
          <p:cNvPicPr>
            <a:picLocks noChangeAspect="1"/>
          </p:cNvPicPr>
          <p:nvPr/>
        </p:nvPicPr>
        <p:blipFill>
          <a:blip r:embed="rId4"/>
          <a:stretch>
            <a:fillRect/>
          </a:stretch>
        </p:blipFill>
        <p:spPr>
          <a:xfrm rot="10800000">
            <a:off x="7442053" y="3772466"/>
            <a:ext cx="2097924" cy="2804711"/>
          </a:xfrm>
          <a:prstGeom prst="rect">
            <a:avLst/>
          </a:prstGeom>
        </p:spPr>
      </p:pic>
      <p:pic>
        <p:nvPicPr>
          <p:cNvPr id="16" name="Image 15">
            <a:extLst>
              <a:ext uri="{FF2B5EF4-FFF2-40B4-BE49-F238E27FC236}">
                <a16:creationId xmlns:a16="http://schemas.microsoft.com/office/drawing/2014/main" id="{EBF82103-B6D7-AFF4-07D4-C0F10FCB52E9}"/>
              </a:ext>
            </a:extLst>
          </p:cNvPr>
          <p:cNvPicPr>
            <a:picLocks noChangeAspect="1"/>
          </p:cNvPicPr>
          <p:nvPr/>
        </p:nvPicPr>
        <p:blipFill>
          <a:blip r:embed="rId5"/>
          <a:stretch>
            <a:fillRect/>
          </a:stretch>
        </p:blipFill>
        <p:spPr>
          <a:xfrm>
            <a:off x="4915731" y="3772466"/>
            <a:ext cx="2097924" cy="2804712"/>
          </a:xfrm>
          <a:prstGeom prst="rect">
            <a:avLst/>
          </a:prstGeom>
        </p:spPr>
      </p:pic>
      <p:cxnSp>
        <p:nvCxnSpPr>
          <p:cNvPr id="18" name="Connecteur droit 17">
            <a:extLst>
              <a:ext uri="{FF2B5EF4-FFF2-40B4-BE49-F238E27FC236}">
                <a16:creationId xmlns:a16="http://schemas.microsoft.com/office/drawing/2014/main" id="{7FBF696F-09B2-8976-FAB8-42BF1A8F27A0}"/>
              </a:ext>
            </a:extLst>
          </p:cNvPr>
          <p:cNvCxnSpPr>
            <a:cxnSpLocks/>
          </p:cNvCxnSpPr>
          <p:nvPr/>
        </p:nvCxnSpPr>
        <p:spPr>
          <a:xfrm flipH="1">
            <a:off x="3175000" y="5198533"/>
            <a:ext cx="67733" cy="516467"/>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Connecteur droit 19">
            <a:extLst>
              <a:ext uri="{FF2B5EF4-FFF2-40B4-BE49-F238E27FC236}">
                <a16:creationId xmlns:a16="http://schemas.microsoft.com/office/drawing/2014/main" id="{F75BEF70-5E90-9436-677C-3497AA65E8FA}"/>
              </a:ext>
            </a:extLst>
          </p:cNvPr>
          <p:cNvCxnSpPr>
            <a:cxnSpLocks/>
          </p:cNvCxnSpPr>
          <p:nvPr/>
        </p:nvCxnSpPr>
        <p:spPr>
          <a:xfrm flipH="1">
            <a:off x="3318933" y="5266267"/>
            <a:ext cx="287867" cy="50800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708741E7-6D0E-4EC5-3D08-37342F324976}"/>
              </a:ext>
            </a:extLst>
          </p:cNvPr>
          <p:cNvSpPr txBox="1"/>
          <p:nvPr/>
        </p:nvSpPr>
        <p:spPr>
          <a:xfrm>
            <a:off x="8491015" y="2388810"/>
            <a:ext cx="3299012" cy="830997"/>
          </a:xfrm>
          <a:prstGeom prst="rect">
            <a:avLst/>
          </a:prstGeom>
          <a:noFill/>
        </p:spPr>
        <p:txBody>
          <a:bodyPr wrap="square" rtlCol="0">
            <a:spAutoFit/>
          </a:bodyPr>
          <a:lstStyle/>
          <a:p>
            <a:r>
              <a:rPr lang="fr-FR" sz="4800" dirty="0"/>
              <a:t>18% des cas</a:t>
            </a:r>
          </a:p>
        </p:txBody>
      </p:sp>
    </p:spTree>
    <p:extLst>
      <p:ext uri="{BB962C8B-B14F-4D97-AF65-F5344CB8AC3E}">
        <p14:creationId xmlns:p14="http://schemas.microsoft.com/office/powerpoint/2010/main" val="1112381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3B179B-78F6-522C-6128-1627E2DF2D66}"/>
              </a:ext>
            </a:extLst>
          </p:cNvPr>
          <p:cNvSpPr>
            <a:spLocks noGrp="1"/>
          </p:cNvSpPr>
          <p:nvPr>
            <p:ph type="title"/>
          </p:nvPr>
        </p:nvSpPr>
        <p:spPr>
          <a:xfrm>
            <a:off x="300295" y="1095935"/>
            <a:ext cx="3483421" cy="2866599"/>
          </a:xfrm>
        </p:spPr>
        <p:txBody>
          <a:bodyPr/>
          <a:lstStyle/>
          <a:p>
            <a:r>
              <a:rPr lang="fr-FR" dirty="0"/>
              <a:t>Raideur </a:t>
            </a:r>
          </a:p>
        </p:txBody>
      </p:sp>
      <p:sp>
        <p:nvSpPr>
          <p:cNvPr id="3" name="Espace réservé du contenu 2">
            <a:extLst>
              <a:ext uri="{FF2B5EF4-FFF2-40B4-BE49-F238E27FC236}">
                <a16:creationId xmlns:a16="http://schemas.microsoft.com/office/drawing/2014/main" id="{CEFF0F30-086A-078B-6817-E488731F5BC5}"/>
              </a:ext>
            </a:extLst>
          </p:cNvPr>
          <p:cNvSpPr>
            <a:spLocks noGrp="1"/>
          </p:cNvSpPr>
          <p:nvPr>
            <p:ph idx="1"/>
          </p:nvPr>
        </p:nvSpPr>
        <p:spPr>
          <a:xfrm>
            <a:off x="4929650" y="2023849"/>
            <a:ext cx="6401231" cy="1763806"/>
          </a:xfrm>
        </p:spPr>
        <p:txBody>
          <a:bodyPr>
            <a:normAutofit fontScale="92500" lnSpcReduction="10000"/>
          </a:bodyPr>
          <a:lstStyle/>
          <a:p>
            <a:r>
              <a:rPr lang="fr-FR" sz="2400" dirty="0">
                <a:solidFill>
                  <a:schemeClr val="tx1">
                    <a:alpha val="85000"/>
                  </a:schemeClr>
                </a:solidFill>
              </a:rPr>
              <a:t>Limitation en flexion de la MCP</a:t>
            </a:r>
          </a:p>
          <a:p>
            <a:r>
              <a:rPr lang="fr-FR" sz="2400" dirty="0"/>
              <a:t>Adhérence du système extenseur (proximité cicatricielle)</a:t>
            </a:r>
          </a:p>
          <a:p>
            <a:r>
              <a:rPr lang="fr-FR" sz="2400" dirty="0">
                <a:solidFill>
                  <a:schemeClr val="tx1">
                    <a:alpha val="85000"/>
                  </a:schemeClr>
                </a:solidFill>
              </a:rPr>
              <a:t>Limitation de la pronation ++ du 1</a:t>
            </a:r>
            <a:r>
              <a:rPr lang="fr-FR" sz="2400" baseline="30000" dirty="0">
                <a:solidFill>
                  <a:schemeClr val="tx1">
                    <a:alpha val="85000"/>
                  </a:schemeClr>
                </a:solidFill>
              </a:rPr>
              <a:t>er</a:t>
            </a:r>
            <a:r>
              <a:rPr lang="fr-FR" sz="2400" dirty="0">
                <a:solidFill>
                  <a:schemeClr val="tx1">
                    <a:alpha val="85000"/>
                  </a:schemeClr>
                </a:solidFill>
              </a:rPr>
              <a:t> métacarpien lors de l’opposition</a:t>
            </a:r>
          </a:p>
        </p:txBody>
      </p:sp>
      <p:pic>
        <p:nvPicPr>
          <p:cNvPr id="12" name="Image 11">
            <a:extLst>
              <a:ext uri="{FF2B5EF4-FFF2-40B4-BE49-F238E27FC236}">
                <a16:creationId xmlns:a16="http://schemas.microsoft.com/office/drawing/2014/main" id="{76CADB99-6198-2686-943B-838D574A5D2D}"/>
              </a:ext>
            </a:extLst>
          </p:cNvPr>
          <p:cNvPicPr>
            <a:picLocks noChangeAspect="1"/>
          </p:cNvPicPr>
          <p:nvPr/>
        </p:nvPicPr>
        <p:blipFill rotWithShape="1">
          <a:blip r:embed="rId3"/>
          <a:srcRect l="32014" t="44574" r="30069" b="9913"/>
          <a:stretch/>
        </p:blipFill>
        <p:spPr>
          <a:xfrm rot="16200000">
            <a:off x="4951357" y="4511981"/>
            <a:ext cx="2561184" cy="1652461"/>
          </a:xfrm>
          <a:prstGeom prst="rect">
            <a:avLst/>
          </a:prstGeom>
        </p:spPr>
      </p:pic>
      <p:pic>
        <p:nvPicPr>
          <p:cNvPr id="5" name="Image 4">
            <a:extLst>
              <a:ext uri="{FF2B5EF4-FFF2-40B4-BE49-F238E27FC236}">
                <a16:creationId xmlns:a16="http://schemas.microsoft.com/office/drawing/2014/main" id="{A1404822-2309-D920-CDC4-CE909AA315A6}"/>
              </a:ext>
            </a:extLst>
          </p:cNvPr>
          <p:cNvPicPr>
            <a:picLocks noChangeAspect="1"/>
          </p:cNvPicPr>
          <p:nvPr/>
        </p:nvPicPr>
        <p:blipFill>
          <a:blip r:embed="rId4"/>
          <a:stretch>
            <a:fillRect/>
          </a:stretch>
        </p:blipFill>
        <p:spPr>
          <a:xfrm rot="5400000">
            <a:off x="8238869" y="3631870"/>
            <a:ext cx="2556324" cy="3417545"/>
          </a:xfrm>
          <a:prstGeom prst="rect">
            <a:avLst/>
          </a:prstGeom>
        </p:spPr>
      </p:pic>
      <p:sp>
        <p:nvSpPr>
          <p:cNvPr id="4" name="ZoneTexte 3">
            <a:extLst>
              <a:ext uri="{FF2B5EF4-FFF2-40B4-BE49-F238E27FC236}">
                <a16:creationId xmlns:a16="http://schemas.microsoft.com/office/drawing/2014/main" id="{420670FF-12B0-53D6-8F6E-CA99DAA5A066}"/>
              </a:ext>
            </a:extLst>
          </p:cNvPr>
          <p:cNvSpPr txBox="1"/>
          <p:nvPr/>
        </p:nvSpPr>
        <p:spPr>
          <a:xfrm>
            <a:off x="347631" y="4216612"/>
            <a:ext cx="3299012" cy="830997"/>
          </a:xfrm>
          <a:prstGeom prst="rect">
            <a:avLst/>
          </a:prstGeom>
          <a:noFill/>
        </p:spPr>
        <p:txBody>
          <a:bodyPr wrap="square" rtlCol="0">
            <a:spAutoFit/>
          </a:bodyPr>
          <a:lstStyle/>
          <a:p>
            <a:r>
              <a:rPr lang="fr-FR" sz="4800" dirty="0"/>
              <a:t>38% des cas</a:t>
            </a:r>
          </a:p>
        </p:txBody>
      </p:sp>
    </p:spTree>
    <p:extLst>
      <p:ext uri="{BB962C8B-B14F-4D97-AF65-F5344CB8AC3E}">
        <p14:creationId xmlns:p14="http://schemas.microsoft.com/office/powerpoint/2010/main" val="1426339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9B42C2-772E-B942-6A84-720E61A469E7}"/>
              </a:ext>
            </a:extLst>
          </p:cNvPr>
          <p:cNvSpPr>
            <a:spLocks noGrp="1"/>
          </p:cNvSpPr>
          <p:nvPr>
            <p:ph type="title"/>
          </p:nvPr>
        </p:nvSpPr>
        <p:spPr>
          <a:xfrm>
            <a:off x="567017" y="1721224"/>
            <a:ext cx="3655283" cy="1727947"/>
          </a:xfrm>
        </p:spPr>
        <p:txBody>
          <a:bodyPr/>
          <a:lstStyle/>
          <a:p>
            <a:r>
              <a:rPr lang="fr-FR" dirty="0"/>
              <a:t>Tendinopathie FCR / APL /FPL</a:t>
            </a:r>
          </a:p>
        </p:txBody>
      </p:sp>
      <p:sp>
        <p:nvSpPr>
          <p:cNvPr id="3" name="Espace réservé du contenu 2">
            <a:extLst>
              <a:ext uri="{FF2B5EF4-FFF2-40B4-BE49-F238E27FC236}">
                <a16:creationId xmlns:a16="http://schemas.microsoft.com/office/drawing/2014/main" id="{08ADA376-632B-DBD0-F437-1367728978A2}"/>
              </a:ext>
            </a:extLst>
          </p:cNvPr>
          <p:cNvSpPr>
            <a:spLocks noGrp="1"/>
          </p:cNvSpPr>
          <p:nvPr>
            <p:ph idx="1"/>
          </p:nvPr>
        </p:nvSpPr>
        <p:spPr>
          <a:xfrm>
            <a:off x="5037227" y="1511741"/>
            <a:ext cx="6401231" cy="1969994"/>
          </a:xfrm>
        </p:spPr>
        <p:txBody>
          <a:bodyPr>
            <a:normAutofit/>
          </a:bodyPr>
          <a:lstStyle/>
          <a:p>
            <a:r>
              <a:rPr lang="fr-FR" sz="2400" dirty="0" err="1"/>
              <a:t>Taping</a:t>
            </a:r>
            <a:r>
              <a:rPr lang="fr-FR" sz="2400" dirty="0"/>
              <a:t> </a:t>
            </a:r>
          </a:p>
          <a:p>
            <a:r>
              <a:rPr lang="fr-FR" sz="2400" dirty="0"/>
              <a:t>Étirement</a:t>
            </a:r>
          </a:p>
          <a:p>
            <a:r>
              <a:rPr lang="fr-FR" sz="2400" dirty="0"/>
              <a:t>Protocole excentrique</a:t>
            </a:r>
          </a:p>
        </p:txBody>
      </p:sp>
      <p:pic>
        <p:nvPicPr>
          <p:cNvPr id="12" name="Image 11">
            <a:extLst>
              <a:ext uri="{FF2B5EF4-FFF2-40B4-BE49-F238E27FC236}">
                <a16:creationId xmlns:a16="http://schemas.microsoft.com/office/drawing/2014/main" id="{D0B95688-45BA-FFBC-88D9-8F87254EFD64}"/>
              </a:ext>
            </a:extLst>
          </p:cNvPr>
          <p:cNvPicPr>
            <a:picLocks noChangeAspect="1"/>
          </p:cNvPicPr>
          <p:nvPr/>
        </p:nvPicPr>
        <p:blipFill>
          <a:blip r:embed="rId2"/>
          <a:stretch>
            <a:fillRect/>
          </a:stretch>
        </p:blipFill>
        <p:spPr>
          <a:xfrm>
            <a:off x="3196322" y="3514299"/>
            <a:ext cx="2230988" cy="2982604"/>
          </a:xfrm>
          <a:prstGeom prst="rect">
            <a:avLst/>
          </a:prstGeom>
        </p:spPr>
      </p:pic>
      <p:pic>
        <p:nvPicPr>
          <p:cNvPr id="14" name="Image 13">
            <a:extLst>
              <a:ext uri="{FF2B5EF4-FFF2-40B4-BE49-F238E27FC236}">
                <a16:creationId xmlns:a16="http://schemas.microsoft.com/office/drawing/2014/main" id="{A24439EC-1880-0053-F93F-04A0BC5D6684}"/>
              </a:ext>
            </a:extLst>
          </p:cNvPr>
          <p:cNvPicPr>
            <a:picLocks noChangeAspect="1"/>
          </p:cNvPicPr>
          <p:nvPr/>
        </p:nvPicPr>
        <p:blipFill>
          <a:blip r:embed="rId3"/>
          <a:stretch>
            <a:fillRect/>
          </a:stretch>
        </p:blipFill>
        <p:spPr>
          <a:xfrm>
            <a:off x="6242237" y="3514299"/>
            <a:ext cx="2230988" cy="2982604"/>
          </a:xfrm>
          <a:prstGeom prst="rect">
            <a:avLst/>
          </a:prstGeom>
        </p:spPr>
      </p:pic>
      <p:sp>
        <p:nvSpPr>
          <p:cNvPr id="4" name="ZoneTexte 3">
            <a:extLst>
              <a:ext uri="{FF2B5EF4-FFF2-40B4-BE49-F238E27FC236}">
                <a16:creationId xmlns:a16="http://schemas.microsoft.com/office/drawing/2014/main" id="{7DFD0014-2D84-D83E-13A6-619F3AE6C351}"/>
              </a:ext>
            </a:extLst>
          </p:cNvPr>
          <p:cNvSpPr txBox="1"/>
          <p:nvPr/>
        </p:nvSpPr>
        <p:spPr>
          <a:xfrm>
            <a:off x="8650941" y="1981200"/>
            <a:ext cx="3299012" cy="830997"/>
          </a:xfrm>
          <a:prstGeom prst="rect">
            <a:avLst/>
          </a:prstGeom>
          <a:noFill/>
        </p:spPr>
        <p:txBody>
          <a:bodyPr wrap="square" rtlCol="0">
            <a:spAutoFit/>
          </a:bodyPr>
          <a:lstStyle/>
          <a:p>
            <a:r>
              <a:rPr lang="fr-FR" sz="4800" dirty="0"/>
              <a:t>15% des cas</a:t>
            </a:r>
          </a:p>
        </p:txBody>
      </p:sp>
      <p:sp>
        <p:nvSpPr>
          <p:cNvPr id="5" name="ZoneTexte 4">
            <a:extLst>
              <a:ext uri="{FF2B5EF4-FFF2-40B4-BE49-F238E27FC236}">
                <a16:creationId xmlns:a16="http://schemas.microsoft.com/office/drawing/2014/main" id="{A45A4A81-E2FF-FA64-5729-FB96BEBB88EA}"/>
              </a:ext>
            </a:extLst>
          </p:cNvPr>
          <p:cNvSpPr txBox="1"/>
          <p:nvPr/>
        </p:nvSpPr>
        <p:spPr>
          <a:xfrm>
            <a:off x="8650941" y="3481735"/>
            <a:ext cx="3370730" cy="1477328"/>
          </a:xfrm>
          <a:prstGeom prst="rect">
            <a:avLst/>
          </a:prstGeom>
          <a:noFill/>
        </p:spPr>
        <p:txBody>
          <a:bodyPr wrap="square" rtlCol="0">
            <a:spAutoFit/>
          </a:bodyPr>
          <a:lstStyle/>
          <a:p>
            <a:r>
              <a:rPr lang="fr-FR" dirty="0"/>
              <a:t>Tendinopathie APL: risque augmenté par modification de la cinématique du 1</a:t>
            </a:r>
            <a:r>
              <a:rPr lang="fr-FR" baseline="30000" dirty="0"/>
              <a:t>er</a:t>
            </a:r>
            <a:r>
              <a:rPr lang="fr-FR" dirty="0"/>
              <a:t> méta et augmentation de la course des tendon de la 1</a:t>
            </a:r>
            <a:r>
              <a:rPr lang="fr-FR" baseline="30000" dirty="0"/>
              <a:t>ère</a:t>
            </a:r>
            <a:r>
              <a:rPr lang="fr-FR" dirty="0"/>
              <a:t> coulisse en F°/E°</a:t>
            </a:r>
          </a:p>
        </p:txBody>
      </p:sp>
      <p:sp>
        <p:nvSpPr>
          <p:cNvPr id="6" name="ZoneTexte 5">
            <a:extLst>
              <a:ext uri="{FF2B5EF4-FFF2-40B4-BE49-F238E27FC236}">
                <a16:creationId xmlns:a16="http://schemas.microsoft.com/office/drawing/2014/main" id="{3E908CA3-3F6B-0BCB-62F1-3BD2A7BA0EDC}"/>
              </a:ext>
            </a:extLst>
          </p:cNvPr>
          <p:cNvSpPr txBox="1"/>
          <p:nvPr/>
        </p:nvSpPr>
        <p:spPr>
          <a:xfrm>
            <a:off x="8767482" y="5199529"/>
            <a:ext cx="3182471" cy="1477328"/>
          </a:xfrm>
          <a:prstGeom prst="rect">
            <a:avLst/>
          </a:prstGeom>
          <a:noFill/>
          <a:ln>
            <a:solidFill>
              <a:schemeClr val="tx1"/>
            </a:solidFill>
          </a:ln>
        </p:spPr>
        <p:txBody>
          <a:bodyPr wrap="square" rtlCol="0">
            <a:spAutoFit/>
          </a:bodyPr>
          <a:lstStyle/>
          <a:p>
            <a:r>
              <a:rPr lang="fr-FR" dirty="0"/>
              <a:t>De Quervain </a:t>
            </a:r>
            <a:r>
              <a:rPr lang="fr-FR" dirty="0" err="1"/>
              <a:t>tendinitis</a:t>
            </a:r>
            <a:r>
              <a:rPr lang="fr-FR" dirty="0"/>
              <a:t> </a:t>
            </a:r>
            <a:r>
              <a:rPr lang="fr-FR" dirty="0" err="1"/>
              <a:t>after</a:t>
            </a:r>
            <a:r>
              <a:rPr lang="fr-FR" dirty="0"/>
              <a:t> total </a:t>
            </a:r>
            <a:r>
              <a:rPr lang="fr-FR" dirty="0" err="1"/>
              <a:t>trapeziometacarpal</a:t>
            </a:r>
            <a:r>
              <a:rPr lang="fr-FR" dirty="0"/>
              <a:t> joint </a:t>
            </a:r>
            <a:r>
              <a:rPr lang="fr-FR" dirty="0" err="1"/>
              <a:t>arthroplasty</a:t>
            </a:r>
            <a:r>
              <a:rPr lang="fr-FR" dirty="0"/>
              <a:t>, </a:t>
            </a:r>
          </a:p>
          <a:p>
            <a:r>
              <a:rPr lang="fr-FR" dirty="0"/>
              <a:t>T. Philips, L. Van </a:t>
            </a:r>
            <a:r>
              <a:rPr lang="fr-FR" dirty="0" err="1"/>
              <a:t>Melkebeke</a:t>
            </a:r>
            <a:endParaRPr lang="fr-FR" dirty="0"/>
          </a:p>
          <a:p>
            <a:r>
              <a:rPr lang="fr-FR" dirty="0"/>
              <a:t>HSR 43, 2024</a:t>
            </a:r>
          </a:p>
        </p:txBody>
      </p:sp>
    </p:spTree>
    <p:extLst>
      <p:ext uri="{BB962C8B-B14F-4D97-AF65-F5344CB8AC3E}">
        <p14:creationId xmlns:p14="http://schemas.microsoft.com/office/powerpoint/2010/main" val="1101790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08B637-1382-F31C-713D-F06C409ADFE9}"/>
              </a:ext>
            </a:extLst>
          </p:cNvPr>
          <p:cNvSpPr>
            <a:spLocks noGrp="1"/>
          </p:cNvSpPr>
          <p:nvPr>
            <p:ph type="title"/>
          </p:nvPr>
        </p:nvSpPr>
        <p:spPr>
          <a:xfrm>
            <a:off x="109817" y="713773"/>
            <a:ext cx="6401231" cy="2866599"/>
          </a:xfrm>
        </p:spPr>
        <p:txBody>
          <a:bodyPr/>
          <a:lstStyle/>
          <a:p>
            <a:r>
              <a:rPr lang="fr-FR" dirty="0"/>
              <a:t>Algorithme décisionnel</a:t>
            </a:r>
          </a:p>
        </p:txBody>
      </p:sp>
      <p:sp>
        <p:nvSpPr>
          <p:cNvPr id="3" name="Espace réservé du contenu 2">
            <a:extLst>
              <a:ext uri="{FF2B5EF4-FFF2-40B4-BE49-F238E27FC236}">
                <a16:creationId xmlns:a16="http://schemas.microsoft.com/office/drawing/2014/main" id="{2CD9094A-FEF3-7F33-8CB0-3357CCACD123}"/>
              </a:ext>
            </a:extLst>
          </p:cNvPr>
          <p:cNvSpPr>
            <a:spLocks noGrp="1"/>
          </p:cNvSpPr>
          <p:nvPr>
            <p:ph idx="1"/>
          </p:nvPr>
        </p:nvSpPr>
        <p:spPr>
          <a:xfrm>
            <a:off x="486335" y="5610067"/>
            <a:ext cx="3789830" cy="1247933"/>
          </a:xfrm>
        </p:spPr>
        <p:txBody>
          <a:bodyPr/>
          <a:lstStyle/>
          <a:p>
            <a:r>
              <a:rPr lang="fr-FR" dirty="0"/>
              <a:t>Professeur M. Chammas</a:t>
            </a:r>
          </a:p>
        </p:txBody>
      </p:sp>
      <p:pic>
        <p:nvPicPr>
          <p:cNvPr id="9" name="Image 8">
            <a:extLst>
              <a:ext uri="{FF2B5EF4-FFF2-40B4-BE49-F238E27FC236}">
                <a16:creationId xmlns:a16="http://schemas.microsoft.com/office/drawing/2014/main" id="{27EF3579-D8BB-EE90-498A-CEF3A7E78628}"/>
              </a:ext>
            </a:extLst>
          </p:cNvPr>
          <p:cNvPicPr>
            <a:picLocks noChangeAspect="1"/>
          </p:cNvPicPr>
          <p:nvPr/>
        </p:nvPicPr>
        <p:blipFill>
          <a:blip r:embed="rId2"/>
          <a:stretch>
            <a:fillRect/>
          </a:stretch>
        </p:blipFill>
        <p:spPr>
          <a:xfrm>
            <a:off x="4572496" y="2796988"/>
            <a:ext cx="7423741" cy="3614616"/>
          </a:xfrm>
          <a:prstGeom prst="rect">
            <a:avLst/>
          </a:prstGeom>
        </p:spPr>
      </p:pic>
    </p:spTree>
    <p:extLst>
      <p:ext uri="{BB962C8B-B14F-4D97-AF65-F5344CB8AC3E}">
        <p14:creationId xmlns:p14="http://schemas.microsoft.com/office/powerpoint/2010/main" val="3333261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29B2AB-A574-A734-DA5C-806A9C7EA475}"/>
              </a:ext>
            </a:extLst>
          </p:cNvPr>
          <p:cNvSpPr>
            <a:spLocks noGrp="1"/>
          </p:cNvSpPr>
          <p:nvPr>
            <p:ph type="title"/>
          </p:nvPr>
        </p:nvSpPr>
        <p:spPr>
          <a:xfrm>
            <a:off x="331694" y="2084160"/>
            <a:ext cx="3483421" cy="1344840"/>
          </a:xfrm>
        </p:spPr>
        <p:txBody>
          <a:bodyPr/>
          <a:lstStyle/>
          <a:p>
            <a:r>
              <a:rPr lang="fr-FR" dirty="0"/>
              <a:t>Récupération de la force</a:t>
            </a:r>
          </a:p>
        </p:txBody>
      </p:sp>
      <p:sp>
        <p:nvSpPr>
          <p:cNvPr id="3" name="Espace réservé du contenu 2">
            <a:extLst>
              <a:ext uri="{FF2B5EF4-FFF2-40B4-BE49-F238E27FC236}">
                <a16:creationId xmlns:a16="http://schemas.microsoft.com/office/drawing/2014/main" id="{F1A02DEE-D3EA-E08D-C672-F63583917F7E}"/>
              </a:ext>
            </a:extLst>
          </p:cNvPr>
          <p:cNvSpPr>
            <a:spLocks noGrp="1"/>
          </p:cNvSpPr>
          <p:nvPr>
            <p:ph idx="1"/>
          </p:nvPr>
        </p:nvSpPr>
        <p:spPr>
          <a:xfrm>
            <a:off x="4852636" y="1447518"/>
            <a:ext cx="7339364" cy="2982604"/>
          </a:xfrm>
        </p:spPr>
        <p:txBody>
          <a:bodyPr/>
          <a:lstStyle/>
          <a:p>
            <a:r>
              <a:rPr lang="fr-FR" dirty="0"/>
              <a:t>Utilisation progressive de la main</a:t>
            </a:r>
          </a:p>
          <a:p>
            <a:r>
              <a:rPr lang="fr-FR" dirty="0"/>
              <a:t>Protocole de re-stabilisation (muscles courts ++)</a:t>
            </a:r>
          </a:p>
          <a:p>
            <a:endParaRPr lang="fr-FR" dirty="0"/>
          </a:p>
        </p:txBody>
      </p:sp>
      <p:pic>
        <p:nvPicPr>
          <p:cNvPr id="12" name="Picture 3" descr="AAA 1 P 28">
            <a:extLst>
              <a:ext uri="{FF2B5EF4-FFF2-40B4-BE49-F238E27FC236}">
                <a16:creationId xmlns:a16="http://schemas.microsoft.com/office/drawing/2014/main" id="{B96B9958-8A00-6A35-FE35-2E9DAB33E7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17814" y="4103766"/>
            <a:ext cx="2574186" cy="10344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AA 2">
            <a:extLst>
              <a:ext uri="{FF2B5EF4-FFF2-40B4-BE49-F238E27FC236}">
                <a16:creationId xmlns:a16="http://schemas.microsoft.com/office/drawing/2014/main" id="{9C446622-A5A8-646C-3D8C-E08BD2390316}"/>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r="1785"/>
          <a:stretch>
            <a:fillRect/>
          </a:stretch>
        </p:blipFill>
        <p:spPr bwMode="auto">
          <a:xfrm>
            <a:off x="6775559" y="5273705"/>
            <a:ext cx="3864984" cy="14213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ééducation 13 A retouchée">
            <a:extLst>
              <a:ext uri="{FF2B5EF4-FFF2-40B4-BE49-F238E27FC236}">
                <a16:creationId xmlns:a16="http://schemas.microsoft.com/office/drawing/2014/main" id="{8F4A1CED-7B20-59A7-18ED-7F829B1CD3A7}"/>
              </a:ext>
            </a:extLst>
          </p:cNvPr>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1" y="4275539"/>
            <a:ext cx="3649133" cy="258246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5272B363-A022-A729-B79B-FEEE90BBC566}"/>
              </a:ext>
            </a:extLst>
          </p:cNvPr>
          <p:cNvSpPr txBox="1"/>
          <p:nvPr/>
        </p:nvSpPr>
        <p:spPr>
          <a:xfrm>
            <a:off x="4852636" y="3974751"/>
            <a:ext cx="4055358" cy="584775"/>
          </a:xfrm>
          <a:prstGeom prst="rect">
            <a:avLst/>
          </a:prstGeom>
          <a:noFill/>
        </p:spPr>
        <p:txBody>
          <a:bodyPr wrap="square" rtlCol="0">
            <a:spAutoFit/>
          </a:bodyPr>
          <a:lstStyle/>
          <a:p>
            <a:r>
              <a:rPr lang="fr-FR" sz="3200" dirty="0"/>
              <a:t>46% de la FMT à J60</a:t>
            </a:r>
          </a:p>
        </p:txBody>
      </p:sp>
    </p:spTree>
    <p:extLst>
      <p:ext uri="{BB962C8B-B14F-4D97-AF65-F5344CB8AC3E}">
        <p14:creationId xmlns:p14="http://schemas.microsoft.com/office/powerpoint/2010/main" val="360003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200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6859" y="2175995"/>
            <a:ext cx="10515600" cy="1325563"/>
          </a:xfrm>
        </p:spPr>
        <p:txBody>
          <a:bodyPr/>
          <a:lstStyle/>
          <a:p>
            <a:r>
              <a:rPr lang="fr-FR" dirty="0"/>
              <a:t>Thank you !</a:t>
            </a:r>
          </a:p>
        </p:txBody>
      </p:sp>
      <p:pic>
        <p:nvPicPr>
          <p:cNvPr id="4" name="Image 3">
            <a:extLst>
              <a:ext uri="{FF2B5EF4-FFF2-40B4-BE49-F238E27FC236}">
                <a16:creationId xmlns:a16="http://schemas.microsoft.com/office/drawing/2014/main" id="{99E26752-4307-4173-80C7-A51FD242AD38}"/>
              </a:ext>
            </a:extLst>
          </p:cNvPr>
          <p:cNvPicPr>
            <a:picLocks noChangeAspect="1"/>
          </p:cNvPicPr>
          <p:nvPr/>
        </p:nvPicPr>
        <p:blipFill>
          <a:blip r:embed="rId2"/>
          <a:stretch>
            <a:fillRect/>
          </a:stretch>
        </p:blipFill>
        <p:spPr>
          <a:xfrm>
            <a:off x="5878075" y="4585933"/>
            <a:ext cx="5475725" cy="1757201"/>
          </a:xfrm>
          <a:prstGeom prst="rect">
            <a:avLst/>
          </a:prstGeom>
        </p:spPr>
      </p:pic>
    </p:spTree>
    <p:extLst>
      <p:ext uri="{BB962C8B-B14F-4D97-AF65-F5344CB8AC3E}">
        <p14:creationId xmlns:p14="http://schemas.microsoft.com/office/powerpoint/2010/main" val="1762464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9612" y="1978772"/>
            <a:ext cx="10515600" cy="1325563"/>
          </a:xfrm>
        </p:spPr>
        <p:txBody>
          <a:bodyPr/>
          <a:lstStyle/>
          <a:p>
            <a:r>
              <a:rPr lang="fr-FR" dirty="0" err="1"/>
              <a:t>Rehabilitation</a:t>
            </a:r>
            <a:r>
              <a:rPr lang="fr-FR" dirty="0"/>
              <a:t> </a:t>
            </a:r>
            <a:r>
              <a:rPr lang="fr-FR" dirty="0" err="1"/>
              <a:t>protocols</a:t>
            </a:r>
            <a:endParaRPr lang="fr-FR" dirty="0"/>
          </a:p>
        </p:txBody>
      </p:sp>
      <p:sp>
        <p:nvSpPr>
          <p:cNvPr id="3" name="Espace réservé du contenu 2"/>
          <p:cNvSpPr>
            <a:spLocks noGrp="1"/>
          </p:cNvSpPr>
          <p:nvPr>
            <p:ph idx="1"/>
          </p:nvPr>
        </p:nvSpPr>
        <p:spPr>
          <a:xfrm>
            <a:off x="479612" y="3429000"/>
            <a:ext cx="10515600" cy="4351338"/>
          </a:xfrm>
        </p:spPr>
        <p:txBody>
          <a:bodyPr/>
          <a:lstStyle/>
          <a:p>
            <a:r>
              <a:rPr lang="fr-FR" dirty="0" err="1"/>
              <a:t>What</a:t>
            </a:r>
            <a:r>
              <a:rPr lang="fr-FR" dirty="0"/>
              <a:t> we have </a:t>
            </a:r>
            <a:r>
              <a:rPr lang="fr-FR" dirty="0" err="1"/>
              <a:t>done</a:t>
            </a:r>
            <a:r>
              <a:rPr lang="fr-FR" dirty="0"/>
              <a:t>…</a:t>
            </a:r>
          </a:p>
          <a:p>
            <a:r>
              <a:rPr lang="fr-FR" dirty="0" err="1"/>
              <a:t>What</a:t>
            </a:r>
            <a:r>
              <a:rPr lang="fr-FR" dirty="0"/>
              <a:t> we do</a:t>
            </a:r>
          </a:p>
          <a:p>
            <a:r>
              <a:rPr lang="fr-FR" dirty="0" err="1"/>
              <a:t>What</a:t>
            </a:r>
            <a:r>
              <a:rPr lang="fr-FR" dirty="0"/>
              <a:t> we will do ?</a:t>
            </a:r>
          </a:p>
        </p:txBody>
      </p:sp>
    </p:spTree>
    <p:extLst>
      <p:ext uri="{BB962C8B-B14F-4D97-AF65-F5344CB8AC3E}">
        <p14:creationId xmlns:p14="http://schemas.microsoft.com/office/powerpoint/2010/main" val="3970814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63727" y="1685365"/>
            <a:ext cx="6038461" cy="6349434"/>
          </a:xfrm>
        </p:spPr>
        <p:txBody>
          <a:bodyPr>
            <a:normAutofit/>
          </a:bodyPr>
          <a:lstStyle/>
          <a:p>
            <a:r>
              <a:rPr lang="fr-FR" sz="2400" dirty="0"/>
              <a:t>2000, Boutan</a:t>
            </a:r>
          </a:p>
          <a:p>
            <a:r>
              <a:rPr lang="fr-FR" sz="2400" dirty="0"/>
              <a:t>OP/1st DIO couple</a:t>
            </a:r>
          </a:p>
          <a:p>
            <a:r>
              <a:rPr lang="fr-FR" sz="2400" dirty="0"/>
              <a:t>Post </a:t>
            </a:r>
            <a:r>
              <a:rPr lang="fr-FR" sz="2400" dirty="0" err="1"/>
              <a:t>operative</a:t>
            </a:r>
            <a:r>
              <a:rPr lang="fr-FR" sz="2400" dirty="0"/>
              <a:t> </a:t>
            </a:r>
            <a:r>
              <a:rPr lang="fr-FR" sz="2400" dirty="0" err="1"/>
              <a:t>protocol</a:t>
            </a:r>
            <a:r>
              <a:rPr lang="fr-FR" sz="2400" dirty="0"/>
              <a:t> </a:t>
            </a:r>
            <a:r>
              <a:rPr lang="fr-FR" sz="2400" dirty="0" err="1"/>
              <a:t>after</a:t>
            </a:r>
            <a:r>
              <a:rPr lang="fr-FR" sz="2400" dirty="0"/>
              <a:t> </a:t>
            </a:r>
            <a:r>
              <a:rPr lang="fr-FR" sz="2400" dirty="0" err="1"/>
              <a:t>trapeziectomy</a:t>
            </a:r>
            <a:endParaRPr lang="fr-FR" sz="2400" dirty="0"/>
          </a:p>
        </p:txBody>
      </p:sp>
      <p:pic>
        <p:nvPicPr>
          <p:cNvPr id="4" name="Image 3"/>
          <p:cNvPicPr>
            <a:picLocks noChangeAspect="1"/>
          </p:cNvPicPr>
          <p:nvPr/>
        </p:nvPicPr>
        <p:blipFill rotWithShape="1">
          <a:blip r:embed="rId2"/>
          <a:srcRect l="17459" t="11206" r="19799" b="4604"/>
          <a:stretch/>
        </p:blipFill>
        <p:spPr>
          <a:xfrm>
            <a:off x="7837960" y="4382529"/>
            <a:ext cx="3176028" cy="2397211"/>
          </a:xfrm>
          <a:prstGeom prst="rect">
            <a:avLst/>
          </a:prstGeom>
        </p:spPr>
      </p:pic>
      <p:sp>
        <p:nvSpPr>
          <p:cNvPr id="6" name="Espace réservé du contenu 2"/>
          <p:cNvSpPr txBox="1">
            <a:spLocks/>
          </p:cNvSpPr>
          <p:nvPr/>
        </p:nvSpPr>
        <p:spPr>
          <a:xfrm>
            <a:off x="6496313" y="1650334"/>
            <a:ext cx="5165124" cy="54643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t>2013, O’Brien, self </a:t>
            </a:r>
            <a:r>
              <a:rPr lang="fr-FR" sz="1600" dirty="0" err="1"/>
              <a:t>rehabilitation</a:t>
            </a:r>
            <a:r>
              <a:rPr lang="fr-FR" sz="1600" dirty="0"/>
              <a:t> program</a:t>
            </a:r>
          </a:p>
          <a:p>
            <a:r>
              <a:rPr lang="fr-FR" sz="1600" dirty="0"/>
              <a:t>Opposition</a:t>
            </a:r>
          </a:p>
          <a:p>
            <a:r>
              <a:rPr lang="fr-FR" sz="1600" dirty="0" err="1"/>
              <a:t>Adductor</a:t>
            </a:r>
            <a:r>
              <a:rPr lang="fr-FR" sz="1600" dirty="0"/>
              <a:t> release</a:t>
            </a:r>
          </a:p>
          <a:p>
            <a:r>
              <a:rPr lang="fr-FR" sz="1600" dirty="0" err="1"/>
              <a:t>Adductor</a:t>
            </a:r>
            <a:r>
              <a:rPr lang="fr-FR" sz="1600" dirty="0"/>
              <a:t> </a:t>
            </a:r>
            <a:r>
              <a:rPr lang="fr-FR" sz="1600" dirty="0" err="1"/>
              <a:t>streching</a:t>
            </a:r>
            <a:endParaRPr lang="fr-FR" sz="1600" dirty="0"/>
          </a:p>
          <a:p>
            <a:r>
              <a:rPr lang="fr-FR" sz="1600" dirty="0"/>
              <a:t>1st web </a:t>
            </a:r>
            <a:r>
              <a:rPr lang="fr-FR" sz="1600" dirty="0" err="1"/>
              <a:t>space</a:t>
            </a:r>
            <a:r>
              <a:rPr lang="fr-FR" sz="1600" dirty="0"/>
              <a:t> </a:t>
            </a:r>
            <a:r>
              <a:rPr lang="fr-FR" sz="1600" dirty="0" err="1"/>
              <a:t>oppening</a:t>
            </a:r>
            <a:endParaRPr lang="fr-FR" sz="1600" dirty="0"/>
          </a:p>
          <a:p>
            <a:r>
              <a:rPr lang="fr-FR" sz="1600" dirty="0"/>
              <a:t>Distraction and </a:t>
            </a:r>
            <a:r>
              <a:rPr lang="fr-FR" sz="1600" dirty="0" err="1"/>
              <a:t>retroposition</a:t>
            </a:r>
            <a:r>
              <a:rPr lang="fr-FR" sz="1600" dirty="0"/>
              <a:t> mobilisation</a:t>
            </a:r>
          </a:p>
          <a:p>
            <a:r>
              <a:rPr lang="fr-FR" sz="1600" dirty="0"/>
              <a:t>1st DIO </a:t>
            </a:r>
            <a:r>
              <a:rPr lang="fr-FR" sz="1600" dirty="0" err="1"/>
              <a:t>reinforcing</a:t>
            </a:r>
            <a:endParaRPr lang="fr-FR" sz="1600" dirty="0"/>
          </a:p>
          <a:p>
            <a:r>
              <a:rPr lang="fr-FR" sz="1600" dirty="0"/>
              <a:t>« C » position </a:t>
            </a:r>
            <a:r>
              <a:rPr lang="fr-FR" sz="1600" dirty="0" err="1"/>
              <a:t>strengthening</a:t>
            </a:r>
            <a:endParaRPr lang="fr-FR" sz="1600" dirty="0"/>
          </a:p>
          <a:p>
            <a:r>
              <a:rPr lang="fr-FR" sz="1600" dirty="0"/>
              <a:t>« Place and </a:t>
            </a:r>
            <a:r>
              <a:rPr lang="fr-FR" sz="1600" dirty="0" err="1"/>
              <a:t>resist</a:t>
            </a:r>
            <a:r>
              <a:rPr lang="fr-FR" sz="1600" dirty="0"/>
              <a:t> » in opposition</a:t>
            </a:r>
          </a:p>
        </p:txBody>
      </p:sp>
      <p:pic>
        <p:nvPicPr>
          <p:cNvPr id="8" name="Image 7"/>
          <p:cNvPicPr>
            <a:picLocks noChangeAspect="1"/>
          </p:cNvPicPr>
          <p:nvPr/>
        </p:nvPicPr>
        <p:blipFill rotWithShape="1">
          <a:blip r:embed="rId3"/>
          <a:srcRect l="30879" t="10811" r="33446" b="4024"/>
          <a:stretch/>
        </p:blipFill>
        <p:spPr>
          <a:xfrm>
            <a:off x="3336085" y="3058322"/>
            <a:ext cx="2670432" cy="3585865"/>
          </a:xfrm>
          <a:prstGeom prst="rect">
            <a:avLst/>
          </a:prstGeom>
        </p:spPr>
      </p:pic>
      <p:pic>
        <p:nvPicPr>
          <p:cNvPr id="9" name="Image 8"/>
          <p:cNvPicPr>
            <a:picLocks noChangeAspect="1"/>
          </p:cNvPicPr>
          <p:nvPr/>
        </p:nvPicPr>
        <p:blipFill rotWithShape="1">
          <a:blip r:embed="rId4"/>
          <a:srcRect l="29608" t="7248" r="29659"/>
          <a:stretch/>
        </p:blipFill>
        <p:spPr>
          <a:xfrm>
            <a:off x="263727" y="3058322"/>
            <a:ext cx="2801644" cy="3573500"/>
          </a:xfrm>
          <a:prstGeom prst="rect">
            <a:avLst/>
          </a:prstGeom>
        </p:spPr>
      </p:pic>
    </p:spTree>
    <p:extLst>
      <p:ext uri="{BB962C8B-B14F-4D97-AF65-F5344CB8AC3E}">
        <p14:creationId xmlns:p14="http://schemas.microsoft.com/office/powerpoint/2010/main" val="174815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0560" y="1898188"/>
            <a:ext cx="10515600" cy="1325563"/>
          </a:xfrm>
        </p:spPr>
        <p:txBody>
          <a:bodyPr/>
          <a:lstStyle/>
          <a:p>
            <a:r>
              <a:rPr lang="fr-FR" dirty="0" err="1"/>
              <a:t>Literature</a:t>
            </a:r>
            <a:r>
              <a:rPr lang="fr-FR" dirty="0"/>
              <a:t> </a:t>
            </a:r>
            <a:r>
              <a:rPr lang="fr-FR" dirty="0" err="1"/>
              <a:t>review</a:t>
            </a:r>
            <a:br>
              <a:rPr lang="fr-FR" dirty="0"/>
            </a:br>
            <a:r>
              <a:rPr lang="fr-FR" sz="2800" dirty="0"/>
              <a:t>(</a:t>
            </a:r>
            <a:r>
              <a:rPr lang="fr-FR" sz="2800" dirty="0" err="1"/>
              <a:t>trapeziectomy</a:t>
            </a:r>
            <a:r>
              <a:rPr lang="fr-FR" sz="2800" dirty="0"/>
              <a:t>)</a:t>
            </a:r>
          </a:p>
        </p:txBody>
      </p:sp>
      <p:sp>
        <p:nvSpPr>
          <p:cNvPr id="3" name="Espace réservé du contenu 2"/>
          <p:cNvSpPr>
            <a:spLocks noGrp="1"/>
          </p:cNvSpPr>
          <p:nvPr>
            <p:ph idx="1"/>
          </p:nvPr>
        </p:nvSpPr>
        <p:spPr>
          <a:xfrm>
            <a:off x="251133" y="3429000"/>
            <a:ext cx="5307227" cy="4351338"/>
          </a:xfrm>
        </p:spPr>
        <p:txBody>
          <a:bodyPr>
            <a:normAutofit/>
          </a:bodyPr>
          <a:lstStyle/>
          <a:p>
            <a:r>
              <a:rPr lang="en-US" sz="2000" dirty="0"/>
              <a:t>2017 by the American Congress of Rehabilitation Medicine</a:t>
            </a:r>
          </a:p>
          <a:p>
            <a:r>
              <a:rPr lang="en-US" sz="2000" dirty="0"/>
              <a:t>Meta-analysis</a:t>
            </a:r>
          </a:p>
          <a:p>
            <a:r>
              <a:rPr lang="en-US" sz="2000" dirty="0"/>
              <a:t>Immobilization 4-6 weeks</a:t>
            </a:r>
          </a:p>
          <a:p>
            <a:r>
              <a:rPr lang="en-US" sz="2000" dirty="0"/>
              <a:t>ROM and strengthening 4 weeks</a:t>
            </a:r>
          </a:p>
          <a:p>
            <a:r>
              <a:rPr lang="fr-FR" sz="2000" dirty="0"/>
              <a:t>3 </a:t>
            </a:r>
            <a:r>
              <a:rPr lang="fr-FR" sz="2000" dirty="0" err="1"/>
              <a:t>rehabilitation</a:t>
            </a:r>
            <a:r>
              <a:rPr lang="fr-FR" sz="2000" dirty="0"/>
              <a:t> </a:t>
            </a:r>
            <a:r>
              <a:rPr lang="fr-FR" sz="2000" dirty="0" err="1"/>
              <a:t>periods</a:t>
            </a:r>
            <a:r>
              <a:rPr lang="fr-FR" sz="2000" dirty="0"/>
              <a:t> (acute, </a:t>
            </a:r>
            <a:r>
              <a:rPr lang="fr-FR" sz="2000" dirty="0" err="1"/>
              <a:t>unloaded</a:t>
            </a:r>
            <a:r>
              <a:rPr lang="fr-FR" sz="2000" dirty="0"/>
              <a:t>, </a:t>
            </a:r>
            <a:r>
              <a:rPr lang="fr-FR" sz="2000" dirty="0" err="1"/>
              <a:t>functional</a:t>
            </a:r>
            <a:r>
              <a:rPr lang="fr-FR" sz="2000" dirty="0"/>
              <a:t>)</a:t>
            </a:r>
          </a:p>
          <a:p>
            <a:r>
              <a:rPr lang="fr-FR" sz="2000" dirty="0"/>
              <a:t>Poole and Al., </a:t>
            </a:r>
          </a:p>
          <a:p>
            <a:pPr marL="0" indent="0">
              <a:buNone/>
            </a:pPr>
            <a:r>
              <a:rPr lang="fr-FR" sz="2000" dirty="0"/>
              <a:t>home program/extensive </a:t>
            </a:r>
          </a:p>
        </p:txBody>
      </p:sp>
      <p:pic>
        <p:nvPicPr>
          <p:cNvPr id="4" name="Image 3"/>
          <p:cNvPicPr>
            <a:picLocks noChangeAspect="1"/>
          </p:cNvPicPr>
          <p:nvPr/>
        </p:nvPicPr>
        <p:blipFill rotWithShape="1">
          <a:blip r:embed="rId2"/>
          <a:srcRect l="19172" t="12739" r="19347" b="4968"/>
          <a:stretch/>
        </p:blipFill>
        <p:spPr>
          <a:xfrm>
            <a:off x="5931139" y="1898188"/>
            <a:ext cx="6260861" cy="4713888"/>
          </a:xfrm>
          <a:prstGeom prst="rect">
            <a:avLst/>
          </a:prstGeom>
        </p:spPr>
      </p:pic>
    </p:spTree>
    <p:extLst>
      <p:ext uri="{BB962C8B-B14F-4D97-AF65-F5344CB8AC3E}">
        <p14:creationId xmlns:p14="http://schemas.microsoft.com/office/powerpoint/2010/main" val="2154992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7212" y="1786296"/>
            <a:ext cx="10515600" cy="1325563"/>
          </a:xfrm>
        </p:spPr>
        <p:txBody>
          <a:bodyPr/>
          <a:lstStyle/>
          <a:p>
            <a:r>
              <a:rPr lang="fr-FR" dirty="0"/>
              <a:t>Evolution of </a:t>
            </a:r>
            <a:r>
              <a:rPr lang="fr-FR" dirty="0" err="1"/>
              <a:t>ideas</a:t>
            </a:r>
            <a:br>
              <a:rPr lang="fr-FR" dirty="0"/>
            </a:br>
            <a:r>
              <a:rPr lang="fr-FR" dirty="0"/>
              <a:t>(2013)</a:t>
            </a:r>
          </a:p>
        </p:txBody>
      </p:sp>
      <p:pic>
        <p:nvPicPr>
          <p:cNvPr id="4" name="Espace réservé du contenu 3"/>
          <p:cNvPicPr>
            <a:picLocks noGrp="1" noChangeAspect="1"/>
          </p:cNvPicPr>
          <p:nvPr>
            <p:ph idx="1"/>
          </p:nvPr>
        </p:nvPicPr>
        <p:blipFill rotWithShape="1">
          <a:blip r:embed="rId2"/>
          <a:srcRect l="8241" t="11706" r="28012" b="3299"/>
          <a:stretch/>
        </p:blipFill>
        <p:spPr>
          <a:xfrm>
            <a:off x="6535271" y="1786296"/>
            <a:ext cx="4779149" cy="3584362"/>
          </a:xfrm>
          <a:prstGeom prst="rect">
            <a:avLst/>
          </a:prstGeom>
        </p:spPr>
      </p:pic>
      <p:sp>
        <p:nvSpPr>
          <p:cNvPr id="3" name="ZoneTexte 2">
            <a:extLst>
              <a:ext uri="{FF2B5EF4-FFF2-40B4-BE49-F238E27FC236}">
                <a16:creationId xmlns:a16="http://schemas.microsoft.com/office/drawing/2014/main" id="{5173E610-6398-B3E9-E138-8C10A8685B9D}"/>
              </a:ext>
            </a:extLst>
          </p:cNvPr>
          <p:cNvSpPr txBox="1"/>
          <p:nvPr/>
        </p:nvSpPr>
        <p:spPr>
          <a:xfrm>
            <a:off x="327212" y="3176414"/>
            <a:ext cx="4164106" cy="2308324"/>
          </a:xfrm>
          <a:prstGeom prst="rect">
            <a:avLst/>
          </a:prstGeom>
          <a:noFill/>
        </p:spPr>
        <p:txBody>
          <a:bodyPr wrap="square" rtlCol="0">
            <a:spAutoFit/>
          </a:bodyPr>
          <a:lstStyle/>
          <a:p>
            <a:r>
              <a:rPr lang="fr-FR" dirty="0"/>
              <a:t>PTTM: </a:t>
            </a:r>
          </a:p>
          <a:p>
            <a:r>
              <a:rPr lang="fr-FR" dirty="0"/>
              <a:t>Taux de complications faible.</a:t>
            </a:r>
          </a:p>
          <a:p>
            <a:r>
              <a:rPr lang="fr-FR" dirty="0"/>
              <a:t>Convalescence: 2-3 mois.</a:t>
            </a:r>
          </a:p>
          <a:p>
            <a:r>
              <a:rPr lang="fr-FR" dirty="0"/>
              <a:t>Correction de l’alignement osseux, Limitation hyper extension MCP</a:t>
            </a:r>
          </a:p>
          <a:p>
            <a:r>
              <a:rPr lang="fr-FR" dirty="0"/>
              <a:t>Reprise de l’activité pro 90% des cas.</a:t>
            </a:r>
          </a:p>
          <a:p>
            <a:r>
              <a:rPr lang="fr-FR" dirty="0"/>
              <a:t>Révision possible en cas d’échec.</a:t>
            </a:r>
          </a:p>
          <a:p>
            <a:r>
              <a:rPr lang="fr-FR" dirty="0"/>
              <a:t>Courbe de survie proche de 90% à 12 ans</a:t>
            </a:r>
          </a:p>
        </p:txBody>
      </p:sp>
      <p:sp>
        <p:nvSpPr>
          <p:cNvPr id="5" name="ZoneTexte 4">
            <a:extLst>
              <a:ext uri="{FF2B5EF4-FFF2-40B4-BE49-F238E27FC236}">
                <a16:creationId xmlns:a16="http://schemas.microsoft.com/office/drawing/2014/main" id="{32BD9440-E981-2D5A-7629-91E6A3589961}"/>
              </a:ext>
            </a:extLst>
          </p:cNvPr>
          <p:cNvSpPr txBox="1"/>
          <p:nvPr/>
        </p:nvSpPr>
        <p:spPr>
          <a:xfrm>
            <a:off x="241086" y="5431993"/>
            <a:ext cx="11771620" cy="1200329"/>
          </a:xfrm>
          <a:prstGeom prst="rect">
            <a:avLst/>
          </a:prstGeom>
          <a:noFill/>
          <a:ln>
            <a:solidFill>
              <a:schemeClr val="tx1"/>
            </a:solidFill>
          </a:ln>
        </p:spPr>
        <p:txBody>
          <a:bodyPr wrap="square" rtlCol="0">
            <a:spAutoFit/>
          </a:bodyPr>
          <a:lstStyle/>
          <a:p>
            <a:r>
              <a:rPr lang="fr-FR" sz="1200" dirty="0"/>
              <a:t>- </a:t>
            </a:r>
            <a:r>
              <a:rPr lang="fr-FR" sz="1200" dirty="0" err="1"/>
              <a:t>Boudousq</a:t>
            </a:r>
            <a:r>
              <a:rPr lang="fr-FR" sz="1200" dirty="0"/>
              <a:t> E, </a:t>
            </a:r>
            <a:r>
              <a:rPr lang="fr-FR" sz="1200" dirty="0" err="1"/>
              <a:t>Guillier</a:t>
            </a:r>
            <a:r>
              <a:rPr lang="fr-FR" sz="1200" dirty="0"/>
              <a:t> D, </a:t>
            </a:r>
            <a:r>
              <a:rPr lang="fr-FR" sz="1200" dirty="0" err="1"/>
              <a:t>Delgove</a:t>
            </a:r>
            <a:r>
              <a:rPr lang="fr-FR" sz="1200" dirty="0"/>
              <a:t> A, </a:t>
            </a:r>
            <a:r>
              <a:rPr lang="fr-FR" sz="1200" dirty="0" err="1"/>
              <a:t>Zwetyenga</a:t>
            </a:r>
            <a:r>
              <a:rPr lang="fr-FR" sz="1200" dirty="0"/>
              <a:t> N, </a:t>
            </a:r>
            <a:r>
              <a:rPr lang="fr-FR" sz="1200" dirty="0" err="1"/>
              <a:t>Tchurukdichian</a:t>
            </a:r>
            <a:r>
              <a:rPr lang="fr-FR" sz="1200" dirty="0"/>
              <a:t> A. Docteur, quand pourrai-je reprendre le travail ? Etude rétrospective de 159 patients après arthroplastie </a:t>
            </a:r>
            <a:r>
              <a:rPr lang="fr-FR" sz="1200" dirty="0" err="1"/>
              <a:t>trapézo</a:t>
            </a:r>
            <a:r>
              <a:rPr lang="fr-FR" sz="1200" dirty="0"/>
              <a:t>-métacarpienne avec prothèse à double mobilité. </a:t>
            </a:r>
            <a:r>
              <a:rPr lang="fr-FR" sz="1200" i="1" dirty="0"/>
              <a:t>Hand </a:t>
            </a:r>
            <a:r>
              <a:rPr lang="fr-FR" sz="1200" i="1" dirty="0" err="1"/>
              <a:t>Surgery</a:t>
            </a:r>
            <a:r>
              <a:rPr lang="fr-FR" sz="1200" i="1" dirty="0"/>
              <a:t> and </a:t>
            </a:r>
            <a:r>
              <a:rPr lang="fr-FR" sz="1200" i="1" dirty="0" err="1"/>
              <a:t>Rehabilitation</a:t>
            </a:r>
            <a:r>
              <a:rPr lang="fr-FR" sz="1200" i="1" dirty="0"/>
              <a:t>. Volume 42, </a:t>
            </a:r>
            <a:r>
              <a:rPr lang="fr-FR" sz="1200" dirty="0"/>
              <a:t>Issue 6, December 2023, Page613 </a:t>
            </a:r>
          </a:p>
          <a:p>
            <a:r>
              <a:rPr lang="fr-FR" sz="1200" dirty="0"/>
              <a:t>- Degeorge B, </a:t>
            </a:r>
            <a:r>
              <a:rPr lang="fr-FR" sz="1200" dirty="0" err="1"/>
              <a:t>Dagneaux</a:t>
            </a:r>
            <a:r>
              <a:rPr lang="fr-FR" sz="1200" dirty="0"/>
              <a:t> L, Andrin J, Lazerges C, Coulet B, Chammas M. Do </a:t>
            </a:r>
            <a:r>
              <a:rPr lang="fr-FR" sz="1200" dirty="0" err="1"/>
              <a:t>trapeziometacarpal</a:t>
            </a:r>
            <a:r>
              <a:rPr lang="fr-FR" sz="1200" dirty="0"/>
              <a:t> </a:t>
            </a:r>
            <a:r>
              <a:rPr lang="fr-FR" sz="1200" dirty="0" err="1"/>
              <a:t>prosthesis</a:t>
            </a:r>
            <a:r>
              <a:rPr lang="fr-FR" sz="1200" dirty="0"/>
              <a:t> </a:t>
            </a:r>
            <a:r>
              <a:rPr lang="fr-FR" sz="1200" dirty="0" err="1"/>
              <a:t>provide</a:t>
            </a:r>
            <a:r>
              <a:rPr lang="fr-FR" sz="1200" dirty="0"/>
              <a:t> </a:t>
            </a:r>
            <a:r>
              <a:rPr lang="fr-FR" sz="1200" dirty="0" err="1"/>
              <a:t>better</a:t>
            </a:r>
            <a:r>
              <a:rPr lang="fr-FR" sz="1200" dirty="0"/>
              <a:t> </a:t>
            </a:r>
            <a:r>
              <a:rPr lang="fr-FR" sz="1200" dirty="0" err="1"/>
              <a:t>metacarpophalangeal</a:t>
            </a:r>
            <a:r>
              <a:rPr lang="fr-FR" sz="1200" dirty="0"/>
              <a:t> </a:t>
            </a:r>
            <a:r>
              <a:rPr lang="fr-FR" sz="1200" dirty="0" err="1"/>
              <a:t>stability</a:t>
            </a:r>
            <a:r>
              <a:rPr lang="fr-FR" sz="1200" dirty="0"/>
              <a:t> </a:t>
            </a:r>
            <a:r>
              <a:rPr lang="fr-FR" sz="1200" dirty="0" err="1"/>
              <a:t>than</a:t>
            </a:r>
            <a:r>
              <a:rPr lang="fr-FR" sz="1200" dirty="0"/>
              <a:t> </a:t>
            </a:r>
            <a:r>
              <a:rPr lang="fr-FR" sz="1200" dirty="0" err="1"/>
              <a:t>trapeziectomy</a:t>
            </a:r>
            <a:r>
              <a:rPr lang="fr-FR" sz="1200" dirty="0"/>
              <a:t> and </a:t>
            </a:r>
            <a:r>
              <a:rPr lang="fr-FR" sz="1200" dirty="0" err="1"/>
              <a:t>ligamentoplasty</a:t>
            </a:r>
            <a:r>
              <a:rPr lang="fr-FR" sz="1200" dirty="0"/>
              <a:t>? </a:t>
            </a:r>
            <a:r>
              <a:rPr lang="fr-FR" sz="1200" i="1" dirty="0" err="1"/>
              <a:t>Orthop</a:t>
            </a:r>
            <a:r>
              <a:rPr lang="fr-FR" sz="1200" i="1" dirty="0"/>
              <a:t> </a:t>
            </a:r>
            <a:r>
              <a:rPr lang="fr-FR" sz="1200" i="1" dirty="0" err="1"/>
              <a:t>Traumatol</a:t>
            </a:r>
            <a:r>
              <a:rPr lang="fr-FR" sz="1200" i="1" dirty="0"/>
              <a:t> </a:t>
            </a:r>
            <a:r>
              <a:rPr lang="fr-FR" sz="1200" i="1" dirty="0" err="1"/>
              <a:t>Surg</a:t>
            </a:r>
            <a:r>
              <a:rPr lang="fr-FR" sz="1200" i="1" dirty="0"/>
              <a:t> </a:t>
            </a:r>
            <a:r>
              <a:rPr lang="fr-FR" sz="1200" i="1" dirty="0" err="1"/>
              <a:t>Res</a:t>
            </a:r>
            <a:r>
              <a:rPr lang="fr-FR" sz="1200" dirty="0"/>
              <a:t>. 2018 ;104(7) :1095-100. </a:t>
            </a:r>
          </a:p>
          <a:p>
            <a:r>
              <a:rPr lang="fr-FR" sz="1200" dirty="0"/>
              <a:t>- Chiche L, Chammas PE, Vial D'Allais P, Lazerges C, Coulet B, Chammas M. Long-</a:t>
            </a:r>
            <a:r>
              <a:rPr lang="fr-FR" sz="1200" dirty="0" err="1"/>
              <a:t>term</a:t>
            </a:r>
            <a:r>
              <a:rPr lang="fr-FR" sz="1200" dirty="0"/>
              <a:t> </a:t>
            </a:r>
            <a:r>
              <a:rPr lang="fr-FR" sz="1200" dirty="0" err="1"/>
              <a:t>survival</a:t>
            </a:r>
            <a:r>
              <a:rPr lang="fr-FR" sz="1200" dirty="0"/>
              <a:t> </a:t>
            </a:r>
            <a:r>
              <a:rPr lang="fr-FR" sz="1200" dirty="0" err="1"/>
              <a:t>analysis</a:t>
            </a:r>
            <a:r>
              <a:rPr lang="fr-FR" sz="1200" dirty="0"/>
              <a:t> of 191 MAIA(R) </a:t>
            </a:r>
            <a:r>
              <a:rPr lang="fr-FR" sz="1200" dirty="0" err="1"/>
              <a:t>prostheses</a:t>
            </a:r>
            <a:r>
              <a:rPr lang="fr-FR" sz="1200" dirty="0"/>
              <a:t> for </a:t>
            </a:r>
            <a:r>
              <a:rPr lang="fr-FR" sz="1200" dirty="0" err="1"/>
              <a:t>trapeziometacarpal</a:t>
            </a:r>
            <a:r>
              <a:rPr lang="fr-FR" sz="1200" dirty="0"/>
              <a:t> </a:t>
            </a:r>
            <a:r>
              <a:rPr lang="fr-FR" sz="1200" dirty="0" err="1"/>
              <a:t>arthritis</a:t>
            </a:r>
            <a:r>
              <a:rPr lang="fr-FR" sz="1200" dirty="0"/>
              <a:t>. J Hand </a:t>
            </a:r>
            <a:r>
              <a:rPr lang="fr-FR" sz="1200" dirty="0" err="1"/>
              <a:t>Surg</a:t>
            </a:r>
            <a:r>
              <a:rPr lang="fr-FR" sz="1200" dirty="0"/>
              <a:t> </a:t>
            </a:r>
            <a:r>
              <a:rPr lang="fr-FR" sz="1200" dirty="0" err="1"/>
              <a:t>Eur</a:t>
            </a:r>
            <a:r>
              <a:rPr lang="fr-FR" sz="1200" dirty="0"/>
              <a:t> Vol. 2023;48(2):101-7. </a:t>
            </a:r>
          </a:p>
        </p:txBody>
      </p:sp>
    </p:spTree>
    <p:extLst>
      <p:ext uri="{BB962C8B-B14F-4D97-AF65-F5344CB8AC3E}">
        <p14:creationId xmlns:p14="http://schemas.microsoft.com/office/powerpoint/2010/main" val="3418935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8929" y="1781548"/>
            <a:ext cx="10515600" cy="1325563"/>
          </a:xfrm>
        </p:spPr>
        <p:txBody>
          <a:bodyPr>
            <a:normAutofit/>
          </a:bodyPr>
          <a:lstStyle/>
          <a:p>
            <a:r>
              <a:rPr lang="fr-FR" dirty="0" err="1"/>
              <a:t>Rehabilitation</a:t>
            </a:r>
            <a:r>
              <a:rPr lang="fr-FR" dirty="0"/>
              <a:t> </a:t>
            </a:r>
            <a:r>
              <a:rPr lang="fr-FR" dirty="0" err="1"/>
              <a:t>protocols</a:t>
            </a:r>
            <a:r>
              <a:rPr lang="fr-FR" dirty="0"/>
              <a:t> and </a:t>
            </a:r>
            <a:r>
              <a:rPr lang="fr-FR" dirty="0" err="1"/>
              <a:t>principals</a:t>
            </a:r>
            <a:endParaRPr lang="fr-FR" dirty="0"/>
          </a:p>
        </p:txBody>
      </p:sp>
      <p:sp>
        <p:nvSpPr>
          <p:cNvPr id="3" name="Espace réservé du contenu 2"/>
          <p:cNvSpPr>
            <a:spLocks noGrp="1"/>
          </p:cNvSpPr>
          <p:nvPr>
            <p:ph idx="1"/>
          </p:nvPr>
        </p:nvSpPr>
        <p:spPr>
          <a:xfrm>
            <a:off x="398929" y="3304801"/>
            <a:ext cx="10515600" cy="4351338"/>
          </a:xfrm>
        </p:spPr>
        <p:txBody>
          <a:bodyPr>
            <a:normAutofit/>
          </a:bodyPr>
          <a:lstStyle/>
          <a:p>
            <a:r>
              <a:rPr lang="fr-FR" sz="2400" dirty="0" err="1"/>
              <a:t>Wich</a:t>
            </a:r>
            <a:r>
              <a:rPr lang="fr-FR" sz="2400" dirty="0"/>
              <a:t>  </a:t>
            </a:r>
            <a:r>
              <a:rPr lang="fr-FR" sz="2400" dirty="0" err="1"/>
              <a:t>surgery</a:t>
            </a:r>
            <a:r>
              <a:rPr lang="fr-FR" sz="2400" dirty="0"/>
              <a:t> ?</a:t>
            </a:r>
          </a:p>
          <a:p>
            <a:r>
              <a:rPr lang="fr-FR" sz="2400" dirty="0" err="1"/>
              <a:t>Mobility</a:t>
            </a:r>
            <a:endParaRPr lang="fr-FR" sz="2400" dirty="0"/>
          </a:p>
          <a:p>
            <a:r>
              <a:rPr lang="fr-FR" sz="2400" dirty="0"/>
              <a:t>Active stabilisation</a:t>
            </a:r>
          </a:p>
          <a:p>
            <a:r>
              <a:rPr lang="fr-FR" sz="2400" dirty="0" err="1"/>
              <a:t>Oppening</a:t>
            </a:r>
            <a:r>
              <a:rPr lang="fr-FR" sz="2400" dirty="0"/>
              <a:t> of the 1st web</a:t>
            </a:r>
          </a:p>
          <a:p>
            <a:r>
              <a:rPr lang="fr-FR" sz="2400" dirty="0" err="1"/>
              <a:t>Rotatory</a:t>
            </a:r>
            <a:r>
              <a:rPr lang="fr-FR" sz="2400" dirty="0"/>
              <a:t> control</a:t>
            </a:r>
          </a:p>
          <a:p>
            <a:r>
              <a:rPr lang="fr-FR" sz="2400" dirty="0" err="1"/>
              <a:t>Prevention</a:t>
            </a:r>
            <a:r>
              <a:rPr lang="fr-FR" sz="2400" dirty="0"/>
              <a:t> of </a:t>
            </a:r>
            <a:r>
              <a:rPr lang="fr-FR" sz="2400" dirty="0" err="1"/>
              <a:t>thumb</a:t>
            </a:r>
            <a:r>
              <a:rPr lang="fr-FR" sz="2400" dirty="0"/>
              <a:t> </a:t>
            </a:r>
            <a:r>
              <a:rPr lang="fr-FR" sz="2400" dirty="0" err="1"/>
              <a:t>deformities</a:t>
            </a:r>
            <a:endParaRPr lang="fr-FR" sz="2400" dirty="0"/>
          </a:p>
          <a:p>
            <a:r>
              <a:rPr lang="fr-FR" sz="2400" dirty="0" err="1"/>
              <a:t>Strenght</a:t>
            </a:r>
            <a:r>
              <a:rPr lang="fr-FR" sz="2400" dirty="0"/>
              <a:t> </a:t>
            </a:r>
            <a:r>
              <a:rPr lang="fr-FR" sz="2400" dirty="0" err="1"/>
              <a:t>recovery</a:t>
            </a:r>
            <a:endParaRPr lang="fr-FR" sz="2400" dirty="0"/>
          </a:p>
        </p:txBody>
      </p:sp>
    </p:spTree>
    <p:extLst>
      <p:ext uri="{BB962C8B-B14F-4D97-AF65-F5344CB8AC3E}">
        <p14:creationId xmlns:p14="http://schemas.microsoft.com/office/powerpoint/2010/main" val="940910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236" y="1513787"/>
            <a:ext cx="10515600" cy="1325563"/>
          </a:xfrm>
        </p:spPr>
        <p:txBody>
          <a:bodyPr>
            <a:normAutofit/>
          </a:bodyPr>
          <a:lstStyle/>
          <a:p>
            <a:r>
              <a:rPr lang="fr-FR" sz="4000" dirty="0" err="1"/>
              <a:t>Pathomecanical</a:t>
            </a:r>
            <a:r>
              <a:rPr lang="fr-FR" sz="4000" dirty="0"/>
              <a:t> aspects</a:t>
            </a:r>
          </a:p>
        </p:txBody>
      </p:sp>
      <p:sp>
        <p:nvSpPr>
          <p:cNvPr id="3" name="Espace réservé du contenu 2"/>
          <p:cNvSpPr>
            <a:spLocks noGrp="1"/>
          </p:cNvSpPr>
          <p:nvPr>
            <p:ph idx="1"/>
          </p:nvPr>
        </p:nvSpPr>
        <p:spPr>
          <a:xfrm>
            <a:off x="1035243" y="2814699"/>
            <a:ext cx="4329793" cy="792069"/>
          </a:xfrm>
        </p:spPr>
        <p:txBody>
          <a:bodyPr/>
          <a:lstStyle/>
          <a:p>
            <a:r>
              <a:rPr lang="fr-FR" dirty="0" err="1"/>
              <a:t>Trapeziectomy</a:t>
            </a:r>
            <a:r>
              <a:rPr lang="fr-FR" dirty="0"/>
              <a:t> (</a:t>
            </a:r>
            <a:r>
              <a:rPr lang="fr-FR" dirty="0" err="1"/>
              <a:t>unstable</a:t>
            </a:r>
            <a:r>
              <a:rPr lang="fr-FR" dirty="0"/>
              <a:t>)</a:t>
            </a:r>
          </a:p>
        </p:txBody>
      </p:sp>
      <p:sp>
        <p:nvSpPr>
          <p:cNvPr id="4" name="Espace réservé du contenu 2"/>
          <p:cNvSpPr txBox="1">
            <a:spLocks/>
          </p:cNvSpPr>
          <p:nvPr/>
        </p:nvSpPr>
        <p:spPr>
          <a:xfrm>
            <a:off x="6967335" y="2864004"/>
            <a:ext cx="4329793" cy="6934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TM </a:t>
            </a:r>
            <a:r>
              <a:rPr lang="fr-FR" dirty="0" err="1"/>
              <a:t>prosthesis</a:t>
            </a:r>
            <a:r>
              <a:rPr lang="fr-FR" dirty="0"/>
              <a:t> (stable)</a:t>
            </a:r>
          </a:p>
        </p:txBody>
      </p:sp>
      <p:pic>
        <p:nvPicPr>
          <p:cNvPr id="6" name="Picture 4" descr="Rhiarthros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243" y="3607761"/>
            <a:ext cx="3935706" cy="314195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4" descr="fig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7335" y="3606768"/>
            <a:ext cx="4189422" cy="314294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82550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1365</Words>
  <Application>Microsoft Office PowerPoint</Application>
  <PresentationFormat>Grand écran</PresentationFormat>
  <Paragraphs>209</Paragraphs>
  <Slides>31</Slides>
  <Notes>6</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31</vt:i4>
      </vt:variant>
    </vt:vector>
  </HeadingPairs>
  <TitlesOfParts>
    <vt:vector size="40" baseType="lpstr">
      <vt:lpstr>Clearly Gothic</vt:lpstr>
      <vt:lpstr>Optima</vt:lpstr>
      <vt:lpstr>Optima-Bold</vt:lpstr>
      <vt:lpstr>Optima-BoldOblique</vt:lpstr>
      <vt:lpstr>Arial</vt:lpstr>
      <vt:lpstr>Calibri</vt:lpstr>
      <vt:lpstr>Calibri Light</vt:lpstr>
      <vt:lpstr>Wingdings</vt:lpstr>
      <vt:lpstr>Thème Office</vt:lpstr>
      <vt:lpstr>Comparative study of rehabilitation  after trapeziectomy and MAIA prosthesis </vt:lpstr>
      <vt:lpstr>La chirurgie</vt:lpstr>
      <vt:lpstr>Algorithme décisionnel</vt:lpstr>
      <vt:lpstr>Rehabilitation protocols</vt:lpstr>
      <vt:lpstr>Présentation PowerPoint</vt:lpstr>
      <vt:lpstr>Literature review (trapeziectomy)</vt:lpstr>
      <vt:lpstr>Evolution of ideas (2013)</vt:lpstr>
      <vt:lpstr>Rehabilitation protocols and principals</vt:lpstr>
      <vt:lpstr>Pathomecanical aspects</vt:lpstr>
      <vt:lpstr>Orthèse post opératoire et délais d’immobilisation</vt:lpstr>
      <vt:lpstr>Post operative protocols</vt:lpstr>
      <vt:lpstr>3 Phases</vt:lpstr>
      <vt:lpstr>Trophicity</vt:lpstr>
      <vt:lpstr>Mobility</vt:lpstr>
      <vt:lpstr>1st web opening</vt:lpstr>
      <vt:lpstr>Active Stability</vt:lpstr>
      <vt:lpstr>Functional tasks and rotatory control</vt:lpstr>
      <vt:lpstr>« Fast Track » protocol, Montpellier JL Roux, JC Rouzaud</vt:lpstr>
      <vt:lpstr>Auto-réééducation post PTTM à J21</vt:lpstr>
      <vt:lpstr>Nantes protocols Cl. Lelardic</vt:lpstr>
      <vt:lpstr>Présentation PowerPoint</vt:lpstr>
      <vt:lpstr>Extensive program, self controlled rehabilitation, no rehabilitation ?</vt:lpstr>
      <vt:lpstr>PEC post op en 2023 (pays européens) </vt:lpstr>
      <vt:lpstr>Notre pratique  CAMP Dax J. Rezzouk V. Madert R. Baladron M. Boutan   </vt:lpstr>
      <vt:lpstr>Difficultés de récupération PTTM</vt:lpstr>
      <vt:lpstr>La mobilité</vt:lpstr>
      <vt:lpstr>Limitation d’ouverture de 1ère commissure</vt:lpstr>
      <vt:lpstr>Raideur </vt:lpstr>
      <vt:lpstr>Tendinopathie FCR / APL /FPL</vt:lpstr>
      <vt:lpstr>Récupération de la force</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michel boutan</dc:creator>
  <cp:lastModifiedBy>michel boutan</cp:lastModifiedBy>
  <cp:revision>12</cp:revision>
  <dcterms:created xsi:type="dcterms:W3CDTF">2026-06-28T09:21:04Z</dcterms:created>
  <dcterms:modified xsi:type="dcterms:W3CDTF">2026-07-01T16:39:27Z</dcterms:modified>
</cp:coreProperties>
</file>